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347" r:id="rId2"/>
    <p:sldId id="357" r:id="rId3"/>
    <p:sldId id="451" r:id="rId4"/>
    <p:sldId id="392" r:id="rId5"/>
    <p:sldId id="393" r:id="rId6"/>
    <p:sldId id="391" r:id="rId7"/>
    <p:sldId id="374" r:id="rId8"/>
    <p:sldId id="450" r:id="rId9"/>
    <p:sldId id="412" r:id="rId10"/>
    <p:sldId id="455" r:id="rId11"/>
    <p:sldId id="454" r:id="rId12"/>
    <p:sldId id="419" r:id="rId13"/>
    <p:sldId id="432" r:id="rId14"/>
    <p:sldId id="426" r:id="rId15"/>
  </p:sldIdLst>
  <p:sldSz cx="9144000" cy="6858000" type="screen4x3"/>
  <p:notesSz cx="6761163" cy="9942513"/>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000066"/>
    <a:srgbClr val="3333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761" autoAdjust="0"/>
  </p:normalViewPr>
  <p:slideViewPr>
    <p:cSldViewPr>
      <p:cViewPr varScale="1">
        <p:scale>
          <a:sx n="118" d="100"/>
          <a:sy n="118" d="100"/>
        </p:scale>
        <p:origin x="198"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3052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u="none">
                <a:latin typeface="Times New Roman" pitchFamily="18" charset="0"/>
              </a:defRPr>
            </a:lvl1pPr>
          </a:lstStyle>
          <a:p>
            <a:pPr>
              <a:defRPr/>
            </a:pPr>
            <a:endParaRPr lang="cs-CZ" altLang="cs-CZ"/>
          </a:p>
        </p:txBody>
      </p:sp>
      <p:sp>
        <p:nvSpPr>
          <p:cNvPr id="35843" name="Rectangle 3"/>
          <p:cNvSpPr>
            <a:spLocks noGrp="1" noChangeArrowheads="1"/>
          </p:cNvSpPr>
          <p:nvPr>
            <p:ph type="dt" sz="quarter" idx="1"/>
          </p:nvPr>
        </p:nvSpPr>
        <p:spPr bwMode="auto">
          <a:xfrm>
            <a:off x="3830638" y="0"/>
            <a:ext cx="293052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u="none">
                <a:latin typeface="Times New Roman" pitchFamily="18" charset="0"/>
              </a:defRPr>
            </a:lvl1pPr>
          </a:lstStyle>
          <a:p>
            <a:pPr>
              <a:defRPr/>
            </a:pPr>
            <a:endParaRPr lang="cs-CZ" altLang="cs-CZ"/>
          </a:p>
        </p:txBody>
      </p:sp>
      <p:sp>
        <p:nvSpPr>
          <p:cNvPr id="35844" name="Rectangle 4"/>
          <p:cNvSpPr>
            <a:spLocks noGrp="1" noChangeArrowheads="1"/>
          </p:cNvSpPr>
          <p:nvPr>
            <p:ph type="ftr" sz="quarter" idx="2"/>
          </p:nvPr>
        </p:nvSpPr>
        <p:spPr bwMode="auto">
          <a:xfrm>
            <a:off x="0" y="9445625"/>
            <a:ext cx="293052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u="none">
                <a:latin typeface="Times New Roman" pitchFamily="18" charset="0"/>
              </a:defRPr>
            </a:lvl1pPr>
          </a:lstStyle>
          <a:p>
            <a:pPr>
              <a:defRPr/>
            </a:pPr>
            <a:endParaRPr lang="cs-CZ" altLang="cs-CZ"/>
          </a:p>
        </p:txBody>
      </p:sp>
      <p:sp>
        <p:nvSpPr>
          <p:cNvPr id="35845" name="Rectangle 5"/>
          <p:cNvSpPr>
            <a:spLocks noGrp="1" noChangeArrowheads="1"/>
          </p:cNvSpPr>
          <p:nvPr>
            <p:ph type="sldNum" sz="quarter" idx="3"/>
          </p:nvPr>
        </p:nvSpPr>
        <p:spPr bwMode="auto">
          <a:xfrm>
            <a:off x="3830638" y="9445625"/>
            <a:ext cx="2930525" cy="49688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9482EC8F-D6BE-423E-B1C0-0E0430FE151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3052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b="0" u="none">
                <a:latin typeface="Times New Roman" pitchFamily="18" charset="0"/>
              </a:defRPr>
            </a:lvl1pPr>
          </a:lstStyle>
          <a:p>
            <a:pPr>
              <a:defRPr/>
            </a:pPr>
            <a:endParaRPr lang="en-US" altLang="cs-CZ"/>
          </a:p>
        </p:txBody>
      </p:sp>
      <p:sp>
        <p:nvSpPr>
          <p:cNvPr id="116739" name="Rectangle 3"/>
          <p:cNvSpPr>
            <a:spLocks noGrp="1" noChangeArrowheads="1"/>
          </p:cNvSpPr>
          <p:nvPr>
            <p:ph type="dt" idx="1"/>
          </p:nvPr>
        </p:nvSpPr>
        <p:spPr bwMode="auto">
          <a:xfrm>
            <a:off x="3829050" y="0"/>
            <a:ext cx="2930525"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b="0" u="none">
                <a:latin typeface="Times New Roman" pitchFamily="18" charset="0"/>
              </a:defRPr>
            </a:lvl1pPr>
          </a:lstStyle>
          <a:p>
            <a:pPr>
              <a:defRPr/>
            </a:pPr>
            <a:endParaRPr lang="en-US" altLang="cs-CZ"/>
          </a:p>
        </p:txBody>
      </p:sp>
      <p:sp>
        <p:nvSpPr>
          <p:cNvPr id="3076"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5"/>
          <p:cNvSpPr>
            <a:spLocks noGrp="1" noChangeArrowheads="1"/>
          </p:cNvSpPr>
          <p:nvPr>
            <p:ph type="body" sz="quarter" idx="3"/>
          </p:nvPr>
        </p:nvSpPr>
        <p:spPr bwMode="auto">
          <a:xfrm>
            <a:off x="676275" y="4722813"/>
            <a:ext cx="5408613" cy="44735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cs-CZ" noProof="0"/>
              <a:t>Klepnutím lze upravit styly předlohy textu.</a:t>
            </a:r>
          </a:p>
          <a:p>
            <a:pPr lvl="1"/>
            <a:r>
              <a:rPr lang="en-US" altLang="cs-CZ" noProof="0"/>
              <a:t>Druhá úroveň</a:t>
            </a:r>
          </a:p>
          <a:p>
            <a:pPr lvl="2"/>
            <a:r>
              <a:rPr lang="en-US" altLang="cs-CZ" noProof="0"/>
              <a:t>Třetí úroveň</a:t>
            </a:r>
          </a:p>
          <a:p>
            <a:pPr lvl="3"/>
            <a:r>
              <a:rPr lang="en-US" altLang="cs-CZ" noProof="0"/>
              <a:t>Čtvrtá úroveň</a:t>
            </a:r>
          </a:p>
          <a:p>
            <a:pPr lvl="4"/>
            <a:r>
              <a:rPr lang="en-US" altLang="cs-CZ" noProof="0"/>
              <a:t>Pátá úroveň</a:t>
            </a:r>
          </a:p>
        </p:txBody>
      </p:sp>
      <p:sp>
        <p:nvSpPr>
          <p:cNvPr id="116742" name="Rectangle 6"/>
          <p:cNvSpPr>
            <a:spLocks noGrp="1" noChangeArrowheads="1"/>
          </p:cNvSpPr>
          <p:nvPr>
            <p:ph type="ftr" sz="quarter" idx="4"/>
          </p:nvPr>
        </p:nvSpPr>
        <p:spPr bwMode="auto">
          <a:xfrm>
            <a:off x="0" y="9444038"/>
            <a:ext cx="293052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b="0" u="none">
                <a:latin typeface="Times New Roman" pitchFamily="18" charset="0"/>
              </a:defRPr>
            </a:lvl1pPr>
          </a:lstStyle>
          <a:p>
            <a:pPr>
              <a:defRPr/>
            </a:pPr>
            <a:endParaRPr lang="en-US" altLang="cs-CZ"/>
          </a:p>
        </p:txBody>
      </p:sp>
      <p:sp>
        <p:nvSpPr>
          <p:cNvPr id="116743" name="Rectangle 7"/>
          <p:cNvSpPr>
            <a:spLocks noGrp="1" noChangeArrowheads="1"/>
          </p:cNvSpPr>
          <p:nvPr>
            <p:ph type="sldNum" sz="quarter" idx="5"/>
          </p:nvPr>
        </p:nvSpPr>
        <p:spPr bwMode="auto">
          <a:xfrm>
            <a:off x="3829050" y="9444038"/>
            <a:ext cx="2930525"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0548B9E-7539-4D31-A2A8-20B7FC1B98AC}"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1" hangingPunct="1">
                  <a:defRPr/>
                </a:pPr>
                <a:endParaRPr lang="cs-CZ">
                  <a:latin typeface="Garamond" pitchFamily="18"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1" hangingPunct="1">
                  <a:defRPr/>
                </a:pPr>
                <a:endParaRPr lang="cs-CZ">
                  <a:latin typeface="Garamond" pitchFamily="18"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1" hangingPunct="1">
                  <a:defRPr/>
                </a:pPr>
                <a:endParaRPr lang="cs-CZ">
                  <a:latin typeface="Garamond" pitchFamily="18"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1" hangingPunct="1">
                  <a:defRPr/>
                </a:pPr>
                <a:endParaRPr lang="cs-CZ">
                  <a:latin typeface="Garamond" pitchFamily="18"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1" hangingPunct="1">
                <a:defRPr/>
              </a:pPr>
              <a:endParaRPr lang="cs-CZ">
                <a:latin typeface="Garamond" pitchFamily="18"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860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cs-CZ" altLang="cs-CZ" noProof="0"/>
              <a:t>Klepnutím lze upravit styl předlohy nadpisů.</a:t>
            </a:r>
          </a:p>
        </p:txBody>
      </p:sp>
      <p:sp>
        <p:nvSpPr>
          <p:cNvPr id="860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altLang="cs-CZ" noProof="0"/>
              <a:t>Klepnutím lze upravit styl předlohy podnadpisů.</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A8939CB0-AABF-40A9-AE6D-CAA0B7D13921}" type="datetimeFigureOut">
              <a:rPr lang="cs-CZ" altLang="cs-CZ"/>
              <a:pPr>
                <a:defRPr/>
              </a:pPr>
              <a:t>9.12.2016</a:t>
            </a:fld>
            <a:endParaRPr lang="cs-CZ" altLang="cs-CZ"/>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cs-CZ" altLang="cs-CZ"/>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023330E3-6FC7-4F0D-B41F-311F2E85235A}" type="slidenum">
              <a:rPr lang="cs-CZ" altLang="cs-CZ"/>
              <a:pPr>
                <a:defRPr/>
              </a:pPr>
              <a:t>‹#›</a:t>
            </a:fld>
            <a:endParaRPr lang="cs-CZ" altLang="cs-CZ"/>
          </a:p>
        </p:txBody>
      </p:sp>
    </p:spTree>
    <p:extLst>
      <p:ext uri="{BB962C8B-B14F-4D97-AF65-F5344CB8AC3E}">
        <p14:creationId xmlns:p14="http://schemas.microsoft.com/office/powerpoint/2010/main" val="410225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fld id="{7EAAEBD0-33A9-4D79-9123-4882B3E9E027}" type="datetimeFigureOut">
              <a:rPr lang="cs-CZ" altLang="cs-CZ"/>
              <a:pPr>
                <a:defRPr/>
              </a:pPr>
              <a:t>9.12.2016</a:t>
            </a:fld>
            <a:endParaRPr lang="cs-CZ" altLang="cs-CZ"/>
          </a:p>
        </p:txBody>
      </p:sp>
      <p:sp>
        <p:nvSpPr>
          <p:cNvPr id="5" name="Rectangle 3"/>
          <p:cNvSpPr>
            <a:spLocks noGrp="1" noChangeArrowheads="1"/>
          </p:cNvSpPr>
          <p:nvPr>
            <p:ph type="sldNum" sz="quarter" idx="11"/>
          </p:nvPr>
        </p:nvSpPr>
        <p:spPr>
          <a:ln/>
        </p:spPr>
        <p:txBody>
          <a:bodyPr/>
          <a:lstStyle>
            <a:lvl1pPr>
              <a:defRPr/>
            </a:lvl1pPr>
          </a:lstStyle>
          <a:p>
            <a:pPr>
              <a:defRPr/>
            </a:pPr>
            <a:fld id="{A6C0DA4D-A3F9-440B-99EF-4408D29BB489}" type="slidenum">
              <a:rPr lang="cs-CZ" altLang="cs-CZ"/>
              <a:pPr>
                <a:defRPr/>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295599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fld id="{ABBD50CB-87CE-4506-BB6A-5654A30DD8DC}" type="datetimeFigureOut">
              <a:rPr lang="cs-CZ" altLang="cs-CZ"/>
              <a:pPr>
                <a:defRPr/>
              </a:pPr>
              <a:t>9.12.2016</a:t>
            </a:fld>
            <a:endParaRPr lang="cs-CZ" altLang="cs-CZ"/>
          </a:p>
        </p:txBody>
      </p:sp>
      <p:sp>
        <p:nvSpPr>
          <p:cNvPr id="5" name="Rectangle 3"/>
          <p:cNvSpPr>
            <a:spLocks noGrp="1" noChangeArrowheads="1"/>
          </p:cNvSpPr>
          <p:nvPr>
            <p:ph type="sldNum" sz="quarter" idx="11"/>
          </p:nvPr>
        </p:nvSpPr>
        <p:spPr>
          <a:ln/>
        </p:spPr>
        <p:txBody>
          <a:bodyPr/>
          <a:lstStyle>
            <a:lvl1pPr>
              <a:defRPr/>
            </a:lvl1pPr>
          </a:lstStyle>
          <a:p>
            <a:pPr>
              <a:defRPr/>
            </a:pPr>
            <a:fld id="{1EB4F5A8-A001-41BA-9426-81271222DDEE}" type="slidenum">
              <a:rPr lang="cs-CZ" altLang="cs-CZ"/>
              <a:pPr>
                <a:defRPr/>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1649940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dt" sz="half" idx="10"/>
          </p:nvPr>
        </p:nvSpPr>
        <p:spPr>
          <a:ln/>
        </p:spPr>
        <p:txBody>
          <a:bodyPr/>
          <a:lstStyle>
            <a:lvl1pPr>
              <a:defRPr/>
            </a:lvl1pPr>
          </a:lstStyle>
          <a:p>
            <a:pPr>
              <a:defRPr/>
            </a:pPr>
            <a:fld id="{06B92A55-EE2F-45EB-B5A8-E34FD2384A16}" type="datetimeFigureOut">
              <a:rPr lang="cs-CZ" altLang="cs-CZ"/>
              <a:pPr>
                <a:defRPr/>
              </a:pPr>
              <a:t>9.12.2016</a:t>
            </a:fld>
            <a:endParaRPr lang="cs-CZ" altLang="cs-CZ"/>
          </a:p>
        </p:txBody>
      </p:sp>
      <p:sp>
        <p:nvSpPr>
          <p:cNvPr id="6" name="Rectangle 3"/>
          <p:cNvSpPr>
            <a:spLocks noGrp="1" noChangeArrowheads="1"/>
          </p:cNvSpPr>
          <p:nvPr>
            <p:ph type="sldNum" sz="quarter" idx="11"/>
          </p:nvPr>
        </p:nvSpPr>
        <p:spPr>
          <a:ln/>
        </p:spPr>
        <p:txBody>
          <a:bodyPr/>
          <a:lstStyle>
            <a:lvl1pPr>
              <a:defRPr/>
            </a:lvl1pPr>
          </a:lstStyle>
          <a:p>
            <a:pPr>
              <a:defRPr/>
            </a:pPr>
            <a:fld id="{95F3ADBA-B0E8-4271-99FD-38588075C8C8}" type="slidenum">
              <a:rPr lang="cs-CZ" altLang="cs-CZ"/>
              <a:pPr>
                <a:defRPr/>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274067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2"/>
          <p:cNvSpPr>
            <a:spLocks noGrp="1" noChangeArrowheads="1"/>
          </p:cNvSpPr>
          <p:nvPr>
            <p:ph type="dt" sz="half" idx="10"/>
          </p:nvPr>
        </p:nvSpPr>
        <p:spPr>
          <a:ln/>
        </p:spPr>
        <p:txBody>
          <a:bodyPr/>
          <a:lstStyle>
            <a:lvl1pPr>
              <a:defRPr/>
            </a:lvl1pPr>
          </a:lstStyle>
          <a:p>
            <a:pPr>
              <a:defRPr/>
            </a:pPr>
            <a:fld id="{043D1455-EC04-4AC7-88D7-F9B199FDD5BC}" type="datetimeFigureOut">
              <a:rPr lang="cs-CZ" altLang="cs-CZ"/>
              <a:pPr>
                <a:defRPr/>
              </a:pPr>
              <a:t>9.12.2016</a:t>
            </a:fld>
            <a:endParaRPr lang="cs-CZ" altLang="cs-CZ"/>
          </a:p>
        </p:txBody>
      </p:sp>
      <p:sp>
        <p:nvSpPr>
          <p:cNvPr id="5" name="Rectangle 3"/>
          <p:cNvSpPr>
            <a:spLocks noGrp="1" noChangeArrowheads="1"/>
          </p:cNvSpPr>
          <p:nvPr>
            <p:ph type="sldNum" sz="quarter" idx="11"/>
          </p:nvPr>
        </p:nvSpPr>
        <p:spPr>
          <a:ln/>
        </p:spPr>
        <p:txBody>
          <a:bodyPr/>
          <a:lstStyle>
            <a:lvl1pPr>
              <a:defRPr/>
            </a:lvl1pPr>
          </a:lstStyle>
          <a:p>
            <a:pPr>
              <a:defRPr/>
            </a:pPr>
            <a:fld id="{AA461604-8F7D-4838-AABA-F45FD444E822}" type="slidenum">
              <a:rPr lang="cs-CZ" altLang="cs-CZ"/>
              <a:pPr>
                <a:defRPr/>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130325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2"/>
          <p:cNvSpPr>
            <a:spLocks noGrp="1" noChangeArrowheads="1"/>
          </p:cNvSpPr>
          <p:nvPr>
            <p:ph type="dt" sz="half" idx="10"/>
          </p:nvPr>
        </p:nvSpPr>
        <p:spPr>
          <a:ln/>
        </p:spPr>
        <p:txBody>
          <a:bodyPr/>
          <a:lstStyle>
            <a:lvl1pPr>
              <a:defRPr/>
            </a:lvl1pPr>
          </a:lstStyle>
          <a:p>
            <a:pPr>
              <a:defRPr/>
            </a:pPr>
            <a:fld id="{42DC226B-5DCE-427D-8DE2-E6BD6F738901}" type="datetimeFigureOut">
              <a:rPr lang="cs-CZ" altLang="cs-CZ"/>
              <a:pPr>
                <a:defRPr/>
              </a:pPr>
              <a:t>9.12.2016</a:t>
            </a:fld>
            <a:endParaRPr lang="cs-CZ" altLang="cs-CZ"/>
          </a:p>
        </p:txBody>
      </p:sp>
      <p:sp>
        <p:nvSpPr>
          <p:cNvPr id="5" name="Rectangle 3"/>
          <p:cNvSpPr>
            <a:spLocks noGrp="1" noChangeArrowheads="1"/>
          </p:cNvSpPr>
          <p:nvPr>
            <p:ph type="sldNum" sz="quarter" idx="11"/>
          </p:nvPr>
        </p:nvSpPr>
        <p:spPr>
          <a:ln/>
        </p:spPr>
        <p:txBody>
          <a:bodyPr/>
          <a:lstStyle>
            <a:lvl1pPr>
              <a:defRPr/>
            </a:lvl1pPr>
          </a:lstStyle>
          <a:p>
            <a:pPr>
              <a:defRPr/>
            </a:pPr>
            <a:fld id="{E06CDE51-03F6-489C-B0B7-3D09A57E8D12}" type="slidenum">
              <a:rPr lang="cs-CZ" altLang="cs-CZ"/>
              <a:pPr>
                <a:defRPr/>
              </a:pPr>
              <a:t>‹#›</a:t>
            </a:fld>
            <a:endParaRPr lang="cs-CZ" altLang="cs-CZ"/>
          </a:p>
        </p:txBody>
      </p:sp>
      <p:sp>
        <p:nvSpPr>
          <p:cNvPr id="6"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26143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2"/>
          <p:cNvSpPr>
            <a:spLocks noGrp="1" noChangeArrowheads="1"/>
          </p:cNvSpPr>
          <p:nvPr>
            <p:ph type="dt" sz="half" idx="10"/>
          </p:nvPr>
        </p:nvSpPr>
        <p:spPr>
          <a:ln/>
        </p:spPr>
        <p:txBody>
          <a:bodyPr/>
          <a:lstStyle>
            <a:lvl1pPr>
              <a:defRPr/>
            </a:lvl1pPr>
          </a:lstStyle>
          <a:p>
            <a:pPr>
              <a:defRPr/>
            </a:pPr>
            <a:fld id="{9839E35D-52E9-4B3E-B254-9D044C4EA78D}" type="datetimeFigureOut">
              <a:rPr lang="cs-CZ" altLang="cs-CZ"/>
              <a:pPr>
                <a:defRPr/>
              </a:pPr>
              <a:t>9.12.2016</a:t>
            </a:fld>
            <a:endParaRPr lang="cs-CZ" altLang="cs-CZ"/>
          </a:p>
        </p:txBody>
      </p:sp>
      <p:sp>
        <p:nvSpPr>
          <p:cNvPr id="6" name="Rectangle 3"/>
          <p:cNvSpPr>
            <a:spLocks noGrp="1" noChangeArrowheads="1"/>
          </p:cNvSpPr>
          <p:nvPr>
            <p:ph type="sldNum" sz="quarter" idx="11"/>
          </p:nvPr>
        </p:nvSpPr>
        <p:spPr>
          <a:ln/>
        </p:spPr>
        <p:txBody>
          <a:bodyPr/>
          <a:lstStyle>
            <a:lvl1pPr>
              <a:defRPr/>
            </a:lvl1pPr>
          </a:lstStyle>
          <a:p>
            <a:pPr>
              <a:defRPr/>
            </a:pPr>
            <a:fld id="{C7D89CAB-5AB1-43AC-9240-2F040AB9E18A}" type="slidenum">
              <a:rPr lang="cs-CZ" altLang="cs-CZ"/>
              <a:pPr>
                <a:defRPr/>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281967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2"/>
          <p:cNvSpPr>
            <a:spLocks noGrp="1" noChangeArrowheads="1"/>
          </p:cNvSpPr>
          <p:nvPr>
            <p:ph type="dt" sz="half" idx="10"/>
          </p:nvPr>
        </p:nvSpPr>
        <p:spPr>
          <a:ln/>
        </p:spPr>
        <p:txBody>
          <a:bodyPr/>
          <a:lstStyle>
            <a:lvl1pPr>
              <a:defRPr/>
            </a:lvl1pPr>
          </a:lstStyle>
          <a:p>
            <a:pPr>
              <a:defRPr/>
            </a:pPr>
            <a:fld id="{AD15A077-0811-4A11-AAD0-2C728C578771}" type="datetimeFigureOut">
              <a:rPr lang="cs-CZ" altLang="cs-CZ"/>
              <a:pPr>
                <a:defRPr/>
              </a:pPr>
              <a:t>9.12.2016</a:t>
            </a:fld>
            <a:endParaRPr lang="cs-CZ" altLang="cs-CZ"/>
          </a:p>
        </p:txBody>
      </p:sp>
      <p:sp>
        <p:nvSpPr>
          <p:cNvPr id="8" name="Rectangle 3"/>
          <p:cNvSpPr>
            <a:spLocks noGrp="1" noChangeArrowheads="1"/>
          </p:cNvSpPr>
          <p:nvPr>
            <p:ph type="sldNum" sz="quarter" idx="11"/>
          </p:nvPr>
        </p:nvSpPr>
        <p:spPr>
          <a:ln/>
        </p:spPr>
        <p:txBody>
          <a:bodyPr/>
          <a:lstStyle>
            <a:lvl1pPr>
              <a:defRPr/>
            </a:lvl1pPr>
          </a:lstStyle>
          <a:p>
            <a:pPr>
              <a:defRPr/>
            </a:pPr>
            <a:fld id="{789F6753-2E48-48D4-9016-001B5C5A96FF}" type="slidenum">
              <a:rPr lang="cs-CZ" altLang="cs-CZ"/>
              <a:pPr>
                <a:defRPr/>
              </a:pPr>
              <a:t>‹#›</a:t>
            </a:fld>
            <a:endParaRPr lang="cs-CZ" altLang="cs-CZ"/>
          </a:p>
        </p:txBody>
      </p:sp>
      <p:sp>
        <p:nvSpPr>
          <p:cNvPr id="9"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334128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2"/>
          <p:cNvSpPr>
            <a:spLocks noGrp="1" noChangeArrowheads="1"/>
          </p:cNvSpPr>
          <p:nvPr>
            <p:ph type="dt" sz="half" idx="10"/>
          </p:nvPr>
        </p:nvSpPr>
        <p:spPr>
          <a:ln/>
        </p:spPr>
        <p:txBody>
          <a:bodyPr/>
          <a:lstStyle>
            <a:lvl1pPr>
              <a:defRPr/>
            </a:lvl1pPr>
          </a:lstStyle>
          <a:p>
            <a:pPr>
              <a:defRPr/>
            </a:pPr>
            <a:fld id="{631FE803-F36C-44D9-9B67-C24E738F0FA5}" type="datetimeFigureOut">
              <a:rPr lang="cs-CZ" altLang="cs-CZ"/>
              <a:pPr>
                <a:defRPr/>
              </a:pPr>
              <a:t>9.12.2016</a:t>
            </a:fld>
            <a:endParaRPr lang="cs-CZ" altLang="cs-CZ"/>
          </a:p>
        </p:txBody>
      </p:sp>
      <p:sp>
        <p:nvSpPr>
          <p:cNvPr id="4" name="Rectangle 3"/>
          <p:cNvSpPr>
            <a:spLocks noGrp="1" noChangeArrowheads="1"/>
          </p:cNvSpPr>
          <p:nvPr>
            <p:ph type="sldNum" sz="quarter" idx="11"/>
          </p:nvPr>
        </p:nvSpPr>
        <p:spPr>
          <a:ln/>
        </p:spPr>
        <p:txBody>
          <a:bodyPr/>
          <a:lstStyle>
            <a:lvl1pPr>
              <a:defRPr/>
            </a:lvl1pPr>
          </a:lstStyle>
          <a:p>
            <a:pPr>
              <a:defRPr/>
            </a:pPr>
            <a:fld id="{9859C105-8474-44A5-89D1-95F9C8CB0F57}" type="slidenum">
              <a:rPr lang="cs-CZ" altLang="cs-CZ"/>
              <a:pPr>
                <a:defRPr/>
              </a:pPr>
              <a:t>‹#›</a:t>
            </a:fld>
            <a:endParaRPr lang="cs-CZ" altLang="cs-CZ"/>
          </a:p>
        </p:txBody>
      </p:sp>
      <p:sp>
        <p:nvSpPr>
          <p:cNvPr id="5"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274989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5DEE2B9-8363-497F-A63C-B3F7499516E2}" type="datetimeFigureOut">
              <a:rPr lang="cs-CZ" altLang="cs-CZ"/>
              <a:pPr>
                <a:defRPr/>
              </a:pPr>
              <a:t>9.12.2016</a:t>
            </a:fld>
            <a:endParaRPr lang="cs-CZ" altLang="cs-CZ"/>
          </a:p>
        </p:txBody>
      </p:sp>
      <p:sp>
        <p:nvSpPr>
          <p:cNvPr id="3" name="Rectangle 3"/>
          <p:cNvSpPr>
            <a:spLocks noGrp="1" noChangeArrowheads="1"/>
          </p:cNvSpPr>
          <p:nvPr>
            <p:ph type="sldNum" sz="quarter" idx="11"/>
          </p:nvPr>
        </p:nvSpPr>
        <p:spPr>
          <a:ln/>
        </p:spPr>
        <p:txBody>
          <a:bodyPr/>
          <a:lstStyle>
            <a:lvl1pPr>
              <a:defRPr/>
            </a:lvl1pPr>
          </a:lstStyle>
          <a:p>
            <a:pPr>
              <a:defRPr/>
            </a:pPr>
            <a:fld id="{1E1C644B-320A-4A27-81EF-AE226AEB87ED}" type="slidenum">
              <a:rPr lang="cs-CZ" altLang="cs-CZ"/>
              <a:pPr>
                <a:defRPr/>
              </a:pPr>
              <a:t>‹#›</a:t>
            </a:fld>
            <a:endParaRPr lang="cs-CZ" altLang="cs-CZ"/>
          </a:p>
        </p:txBody>
      </p:sp>
      <p:sp>
        <p:nvSpPr>
          <p:cNvPr id="4"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4182572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fld id="{CF8B49F4-B67F-45EF-85BD-C34A9B98D8CA}" type="datetimeFigureOut">
              <a:rPr lang="cs-CZ" altLang="cs-CZ"/>
              <a:pPr>
                <a:defRPr/>
              </a:pPr>
              <a:t>9.12.2016</a:t>
            </a:fld>
            <a:endParaRPr lang="cs-CZ" altLang="cs-CZ"/>
          </a:p>
        </p:txBody>
      </p:sp>
      <p:sp>
        <p:nvSpPr>
          <p:cNvPr id="6" name="Rectangle 3"/>
          <p:cNvSpPr>
            <a:spLocks noGrp="1" noChangeArrowheads="1"/>
          </p:cNvSpPr>
          <p:nvPr>
            <p:ph type="sldNum" sz="quarter" idx="11"/>
          </p:nvPr>
        </p:nvSpPr>
        <p:spPr>
          <a:ln/>
        </p:spPr>
        <p:txBody>
          <a:bodyPr/>
          <a:lstStyle>
            <a:lvl1pPr>
              <a:defRPr/>
            </a:lvl1pPr>
          </a:lstStyle>
          <a:p>
            <a:pPr>
              <a:defRPr/>
            </a:pPr>
            <a:fld id="{52139B8E-9F13-4298-BA96-AFAB6C019887}" type="slidenum">
              <a:rPr lang="cs-CZ" altLang="cs-CZ"/>
              <a:pPr>
                <a:defRPr/>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418025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2"/>
          <p:cNvSpPr>
            <a:spLocks noGrp="1" noChangeArrowheads="1"/>
          </p:cNvSpPr>
          <p:nvPr>
            <p:ph type="dt" sz="half" idx="10"/>
          </p:nvPr>
        </p:nvSpPr>
        <p:spPr>
          <a:ln/>
        </p:spPr>
        <p:txBody>
          <a:bodyPr/>
          <a:lstStyle>
            <a:lvl1pPr>
              <a:defRPr/>
            </a:lvl1pPr>
          </a:lstStyle>
          <a:p>
            <a:pPr>
              <a:defRPr/>
            </a:pPr>
            <a:fld id="{F1B59F80-0D3E-4260-8558-6D528BA22F66}" type="datetimeFigureOut">
              <a:rPr lang="cs-CZ" altLang="cs-CZ"/>
              <a:pPr>
                <a:defRPr/>
              </a:pPr>
              <a:t>9.12.2016</a:t>
            </a:fld>
            <a:endParaRPr lang="cs-CZ" altLang="cs-CZ"/>
          </a:p>
        </p:txBody>
      </p:sp>
      <p:sp>
        <p:nvSpPr>
          <p:cNvPr id="6" name="Rectangle 3"/>
          <p:cNvSpPr>
            <a:spLocks noGrp="1" noChangeArrowheads="1"/>
          </p:cNvSpPr>
          <p:nvPr>
            <p:ph type="sldNum" sz="quarter" idx="11"/>
          </p:nvPr>
        </p:nvSpPr>
        <p:spPr>
          <a:ln/>
        </p:spPr>
        <p:txBody>
          <a:bodyPr/>
          <a:lstStyle>
            <a:lvl1pPr>
              <a:defRPr/>
            </a:lvl1pPr>
          </a:lstStyle>
          <a:p>
            <a:pPr>
              <a:defRPr/>
            </a:pPr>
            <a:fld id="{0548A513-8E41-446A-9027-94B8F0DA6220}" type="slidenum">
              <a:rPr lang="cs-CZ" altLang="cs-CZ"/>
              <a:pPr>
                <a:defRPr/>
              </a:pPr>
              <a:t>‹#›</a:t>
            </a:fld>
            <a:endParaRPr lang="cs-CZ" altLang="cs-CZ"/>
          </a:p>
        </p:txBody>
      </p:sp>
      <p:sp>
        <p:nvSpPr>
          <p:cNvPr id="7" name="Rectangle 14"/>
          <p:cNvSpPr>
            <a:spLocks noGrp="1" noChangeArrowheads="1"/>
          </p:cNvSpPr>
          <p:nvPr>
            <p:ph type="ftr" sz="quarter" idx="12"/>
          </p:nvPr>
        </p:nvSpPr>
        <p:spPr>
          <a:ln/>
        </p:spPr>
        <p:txBody>
          <a:bodyPr/>
          <a:lstStyle>
            <a:lvl1pPr>
              <a:defRPr/>
            </a:lvl1pPr>
          </a:lstStyle>
          <a:p>
            <a:pPr>
              <a:defRPr/>
            </a:pPr>
            <a:endParaRPr lang="cs-CZ" altLang="cs-CZ"/>
          </a:p>
        </p:txBody>
      </p:sp>
    </p:spTree>
    <p:extLst>
      <p:ext uri="{BB962C8B-B14F-4D97-AF65-F5344CB8AC3E}">
        <p14:creationId xmlns:p14="http://schemas.microsoft.com/office/powerpoint/2010/main" val="59341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fld id="{17623BCB-44F9-44D8-85A0-8BE37A53B824}" type="datetimeFigureOut">
              <a:rPr lang="cs-CZ" altLang="cs-CZ"/>
              <a:pPr>
                <a:defRPr/>
              </a:pPr>
              <a:t>9.12.2016</a:t>
            </a:fld>
            <a:endParaRPr lang="cs-CZ" altLang="cs-CZ"/>
          </a:p>
        </p:txBody>
      </p:sp>
      <p:sp>
        <p:nvSpPr>
          <p:cNvPr id="84995"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5C04282-6956-4864-9521-65DD30F46853}" type="slidenum">
              <a:rPr lang="cs-CZ" altLang="cs-CZ"/>
              <a:pPr>
                <a:defRPr/>
              </a:pPr>
              <a:t>‹#›</a:t>
            </a:fld>
            <a:endParaRPr lang="cs-CZ" altLang="cs-CZ"/>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49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eaLnBrk="1" hangingPunct="1">
                  <a:defRPr/>
                </a:pPr>
                <a:endParaRPr lang="cs-CZ">
                  <a:latin typeface="Garamond" pitchFamily="18" charset="0"/>
                </a:endParaRPr>
              </a:p>
            </p:txBody>
          </p:sp>
          <p:sp>
            <p:nvSpPr>
              <p:cNvPr id="849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eaLnBrk="1" hangingPunct="1">
                  <a:defRPr/>
                </a:pPr>
                <a:endParaRPr lang="cs-CZ">
                  <a:latin typeface="Garamond" pitchFamily="18" charset="0"/>
                </a:endParaRPr>
              </a:p>
            </p:txBody>
          </p:sp>
          <p:sp>
            <p:nvSpPr>
              <p:cNvPr id="850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eaLnBrk="1" hangingPunct="1">
                  <a:defRPr/>
                </a:pPr>
                <a:endParaRPr lang="cs-CZ">
                  <a:latin typeface="Garamond" pitchFamily="18"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0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eaLnBrk="1" hangingPunct="1">
                  <a:defRPr/>
                </a:pPr>
                <a:endParaRPr lang="cs-CZ">
                  <a:latin typeface="Garamond" pitchFamily="18" charset="0"/>
                </a:endParaRPr>
              </a:p>
            </p:txBody>
          </p:sp>
        </p:grpSp>
        <p:sp>
          <p:nvSpPr>
            <p:cNvPr id="850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eaLnBrk="1" hangingPunct="1">
                <a:defRPr/>
              </a:pPr>
              <a:endParaRPr lang="cs-CZ">
                <a:latin typeface="Garamond" pitchFamily="18"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85005"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85006"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a:defRPr/>
            </a:pPr>
            <a:endParaRPr lang="cs-CZ" altLang="cs-CZ"/>
          </a:p>
        </p:txBody>
      </p:sp>
      <p:sp>
        <p:nvSpPr>
          <p:cNvPr id="85007"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dk2" tx1="lt1" bg2="dk1" tx2="lt2" accent1="accent1" accent2="accent2" accent3="accent3" accent4="accent4" accent5="accent5" accent6="accent6" hlink="hlink" folHlink="folHlink"/>
  <p:sldLayoutIdLst>
    <p:sldLayoutId id="2147483779"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ene-solit.cz/"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33q47o1cmnk34cvwth15pbvt120l.wpengine.netdna-cdn.com/wp-content/uploads/sea-salt-part-1-image.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9.xml"/><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s://www.google.cz/url?q=http://libguides.marquette.edu/content.php?pid%3D106072%26sid%3D831997&amp;sa=U&amp;ei=beopU8ifG4abtQbx1IHYAw&amp;ved=0CNEBEPUBMFI&amp;usg=AFQjCNFMcqvX_VbpUHoxkmOciCjLUh-guQ" TargetMode="Externa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4.bin"/><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http://www.vimcojim.cz/files/aktuality/mapa%20soli_560x459.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0" y="260350"/>
            <a:ext cx="8229600" cy="1143000"/>
          </a:xfrm>
        </p:spPr>
        <p:txBody>
          <a:bodyPr/>
          <a:lstStyle/>
          <a:p>
            <a:pPr eaLnBrk="1" hangingPunct="1">
              <a:defRPr/>
            </a:pPr>
            <a:br>
              <a:rPr lang="cs-CZ" altLang="cs-CZ" dirty="0"/>
            </a:br>
            <a:endParaRPr lang="en-US" altLang="cs-CZ" dirty="0"/>
          </a:p>
        </p:txBody>
      </p:sp>
      <p:sp>
        <p:nvSpPr>
          <p:cNvPr id="2051" name="Rectangle 3"/>
          <p:cNvSpPr>
            <a:spLocks noGrp="1" noChangeArrowheads="1"/>
          </p:cNvSpPr>
          <p:nvPr>
            <p:ph type="body" idx="4294967295"/>
          </p:nvPr>
        </p:nvSpPr>
        <p:spPr>
          <a:xfrm>
            <a:off x="468313" y="2060575"/>
            <a:ext cx="8280400" cy="4608513"/>
          </a:xfrm>
        </p:spPr>
        <p:txBody>
          <a:bodyPr/>
          <a:lstStyle/>
          <a:p>
            <a:pPr algn="ctr" eaLnBrk="1" hangingPunct="1">
              <a:buFont typeface="Wingdings" panose="05000000000000000000" pitchFamily="2" charset="2"/>
              <a:buNone/>
              <a:defRPr/>
            </a:pPr>
            <a:r>
              <a:rPr lang="cs-CZ" altLang="cs-CZ" sz="2400" b="1" dirty="0"/>
              <a:t>Česká pediatrická společnost</a:t>
            </a:r>
          </a:p>
          <a:p>
            <a:pPr algn="ctr" eaLnBrk="1" hangingPunct="1">
              <a:buFont typeface="Wingdings" panose="05000000000000000000" pitchFamily="2" charset="2"/>
              <a:buNone/>
              <a:defRPr/>
            </a:pPr>
            <a:r>
              <a:rPr lang="cs-CZ" altLang="cs-CZ" sz="2400" b="1" dirty="0"/>
              <a:t>Státní zdravotní ústav</a:t>
            </a:r>
          </a:p>
          <a:p>
            <a:pPr algn="ctr" eaLnBrk="1" hangingPunct="1">
              <a:buFont typeface="Wingdings" panose="05000000000000000000" pitchFamily="2" charset="2"/>
              <a:buNone/>
              <a:defRPr/>
            </a:pPr>
            <a:r>
              <a:rPr lang="cs-CZ" altLang="cs-CZ" sz="2400" b="1" dirty="0"/>
              <a:t>Zdravotně sociální fakulta České Budějovice </a:t>
            </a:r>
          </a:p>
          <a:p>
            <a:pPr algn="ctr" eaLnBrk="1" hangingPunct="1">
              <a:buFont typeface="Wingdings" panose="05000000000000000000" pitchFamily="2" charset="2"/>
              <a:buNone/>
              <a:defRPr/>
            </a:pPr>
            <a:endParaRPr lang="cs-CZ" altLang="cs-CZ" sz="1800" b="1" dirty="0"/>
          </a:p>
          <a:p>
            <a:pPr algn="ctr" eaLnBrk="1" hangingPunct="1">
              <a:buFont typeface="Wingdings" panose="05000000000000000000" pitchFamily="2" charset="2"/>
              <a:buNone/>
              <a:defRPr/>
            </a:pPr>
            <a:r>
              <a:rPr lang="cs-CZ" altLang="cs-CZ" sz="2800" b="1" dirty="0">
                <a:solidFill>
                  <a:srgbClr val="FF6600"/>
                </a:solidFill>
              </a:rPr>
              <a:t>Tisková konference a seminář dne 28. listopadu 2016</a:t>
            </a:r>
          </a:p>
          <a:p>
            <a:pPr algn="ctr" eaLnBrk="1" hangingPunct="1">
              <a:buFont typeface="Wingdings" panose="05000000000000000000" pitchFamily="2" charset="2"/>
              <a:buNone/>
              <a:defRPr/>
            </a:pPr>
            <a:r>
              <a:rPr lang="cs-CZ" altLang="cs-CZ" sz="2400" b="1" dirty="0"/>
              <a:t>Lékařský dům Praha</a:t>
            </a:r>
          </a:p>
          <a:p>
            <a:pPr algn="ctr" eaLnBrk="1" hangingPunct="1">
              <a:buFont typeface="Wingdings" panose="05000000000000000000" pitchFamily="2" charset="2"/>
              <a:buNone/>
              <a:defRPr/>
            </a:pPr>
            <a:endParaRPr lang="cs-CZ" altLang="cs-CZ" sz="1800" b="1" dirty="0"/>
          </a:p>
        </p:txBody>
      </p:sp>
      <p:sp>
        <p:nvSpPr>
          <p:cNvPr id="2052" name="Rectangle 4"/>
          <p:cNvSpPr>
            <a:spLocks noChangeArrowheads="1"/>
          </p:cNvSpPr>
          <p:nvPr/>
        </p:nvSpPr>
        <p:spPr bwMode="auto">
          <a:xfrm>
            <a:off x="685800" y="549275"/>
            <a:ext cx="8062913" cy="1223963"/>
          </a:xfrm>
          <a:prstGeom prst="rect">
            <a:avLst/>
          </a:prstGeom>
          <a:noFill/>
          <a:ln>
            <a:noFill/>
          </a:ln>
          <a:effectLst/>
          <a:extLst/>
        </p:spPr>
        <p:txBody>
          <a:bodyPr anchor="ctr"/>
          <a:lstStyle/>
          <a:p>
            <a:pPr algn="ctr" eaLnBrk="1" hangingPunct="1">
              <a:buClr>
                <a:schemeClr val="hlink"/>
              </a:buClr>
              <a:buSzPct val="70000"/>
              <a:buFont typeface="Wingdings" pitchFamily="2" charset="2"/>
              <a:buNone/>
              <a:defRPr/>
            </a:pPr>
            <a:r>
              <a:rPr lang="cs-CZ" altLang="en-US" sz="3600" b="1">
                <a:solidFill>
                  <a:srgbClr val="FFFF00"/>
                </a:solidFill>
                <a:effectLst>
                  <a:outerShdw blurRad="38100" dist="38100" dir="2700000" algn="tl">
                    <a:srgbClr val="000000"/>
                  </a:outerShdw>
                </a:effectLst>
                <a:latin typeface="Times New Roman" pitchFamily="18" charset="0"/>
              </a:rPr>
              <a:t>  Sůl a krevní tlak </a:t>
            </a:r>
            <a:r>
              <a:rPr lang="en-GB" altLang="en-US" sz="3600" b="1">
                <a:solidFill>
                  <a:srgbClr val="FFFF00"/>
                </a:solidFill>
                <a:effectLst>
                  <a:outerShdw blurRad="38100" dist="38100" dir="2700000" algn="tl">
                    <a:srgbClr val="000000"/>
                  </a:outerShdw>
                </a:effectLst>
                <a:latin typeface="Times New Roman" pitchFamily="18" charset="0"/>
              </a:rPr>
              <a:t>  </a:t>
            </a:r>
            <a:br>
              <a:rPr lang="en-GB" altLang="en-US" sz="3600" b="1">
                <a:solidFill>
                  <a:srgbClr val="FFFF00"/>
                </a:solidFill>
                <a:effectLst>
                  <a:outerShdw blurRad="38100" dist="38100" dir="2700000" algn="tl">
                    <a:srgbClr val="000000"/>
                  </a:outerShdw>
                </a:effectLst>
                <a:latin typeface="Times New Roman" pitchFamily="18" charset="0"/>
              </a:rPr>
            </a:br>
            <a:r>
              <a:rPr lang="cs-CZ" altLang="en-US" sz="2400" b="1">
                <a:solidFill>
                  <a:srgbClr val="FFFF00"/>
                </a:solidFill>
                <a:effectLst>
                  <a:outerShdw blurRad="38100" dist="38100" dir="2700000" algn="tl">
                    <a:srgbClr val="000000"/>
                  </a:outerShdw>
                </a:effectLst>
                <a:latin typeface="Times New Roman" pitchFamily="18" charset="0"/>
              </a:rPr>
              <a:t>Fakta, mýty, kontraverze a realita v ČR </a:t>
            </a:r>
            <a:endParaRPr lang="cs-CZ" altLang="cs-CZ" sz="2400" b="1">
              <a:solidFill>
                <a:srgbClr val="FFFF00"/>
              </a:solidFill>
              <a:effectLst>
                <a:outerShdw blurRad="38100" dist="38100" dir="2700000" algn="tl">
                  <a:srgbClr val="000000"/>
                </a:outerShdw>
              </a:effectLst>
              <a:latin typeface="Times New Roman" pitchFamily="18" charset="0"/>
            </a:endParaRPr>
          </a:p>
        </p:txBody>
      </p:sp>
      <p:sp>
        <p:nvSpPr>
          <p:cNvPr id="2053" name="Rectangle 5"/>
          <p:cNvSpPr>
            <a:spLocks noChangeArrowheads="1"/>
          </p:cNvSpPr>
          <p:nvPr/>
        </p:nvSpPr>
        <p:spPr bwMode="auto">
          <a:xfrm>
            <a:off x="827088" y="1628775"/>
            <a:ext cx="7561262" cy="4114800"/>
          </a:xfrm>
          <a:prstGeom prst="rect">
            <a:avLst/>
          </a:prstGeom>
          <a:noFill/>
          <a:ln>
            <a:noFill/>
          </a:ln>
          <a:effectLs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gn="ctr" eaLnBrk="1" hangingPunct="1">
              <a:buFont typeface="Wingdings" pitchFamily="2" charset="2"/>
              <a:buNone/>
              <a:defRPr/>
            </a:pPr>
            <a:endParaRPr lang="cs-CZ" altLang="cs-CZ" sz="2000" b="1" dirty="0">
              <a:solidFill>
                <a:schemeClr val="bg1"/>
              </a:solidFill>
            </a:endParaRPr>
          </a:p>
        </p:txBody>
      </p:sp>
      <p:sp>
        <p:nvSpPr>
          <p:cNvPr id="2056" name="Text Box 11"/>
          <p:cNvSpPr txBox="1">
            <a:spLocks noChangeArrowheads="1"/>
          </p:cNvSpPr>
          <p:nvPr/>
        </p:nvSpPr>
        <p:spPr bwMode="auto">
          <a:xfrm>
            <a:off x="3123821" y="4843026"/>
            <a:ext cx="3896451" cy="1754326"/>
          </a:xfrm>
          <a:prstGeom prst="rect">
            <a:avLst/>
          </a:prstGeom>
          <a:noFill/>
          <a:ln>
            <a:noFill/>
          </a:ln>
          <a:effectLst/>
          <a:extLst/>
        </p:spPr>
        <p:txBody>
          <a:bodyPr wrap="non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ctr" eaLnBrk="1" hangingPunct="1">
              <a:spcBef>
                <a:spcPct val="0"/>
              </a:spcBef>
              <a:buNone/>
              <a:defRPr/>
            </a:pPr>
            <a:r>
              <a:rPr lang="cs-CZ" altLang="cs-CZ" sz="2000" b="1" dirty="0">
                <a:solidFill>
                  <a:srgbClr val="FFFF00"/>
                </a:solidFill>
                <a:effectLst>
                  <a:outerShdw blurRad="38100" dist="38100" dir="2700000" algn="tl">
                    <a:srgbClr val="000000"/>
                  </a:outerShdw>
                </a:effectLst>
                <a:hlinkClick r:id="rId3"/>
              </a:rPr>
              <a:t>webová stránka </a:t>
            </a:r>
          </a:p>
          <a:p>
            <a:pPr algn="ctr" eaLnBrk="1" hangingPunct="1">
              <a:spcBef>
                <a:spcPct val="0"/>
              </a:spcBef>
              <a:buNone/>
              <a:defRPr/>
            </a:pPr>
            <a:r>
              <a:rPr lang="cs-CZ" altLang="cs-CZ" sz="2000" b="1" dirty="0">
                <a:solidFill>
                  <a:srgbClr val="FFFF00"/>
                </a:solidFill>
                <a:effectLst>
                  <a:outerShdw blurRad="38100" dist="38100" dir="2700000" algn="tl">
                    <a:srgbClr val="000000"/>
                  </a:outerShdw>
                </a:effectLst>
                <a:hlinkClick r:id="rId3"/>
              </a:rPr>
              <a:t>Státního zdravotního ústavu Praha</a:t>
            </a:r>
          </a:p>
          <a:p>
            <a:pPr algn="ctr" eaLnBrk="1" hangingPunct="1">
              <a:spcBef>
                <a:spcPct val="0"/>
              </a:spcBef>
              <a:buNone/>
              <a:defRPr/>
            </a:pPr>
            <a:r>
              <a:rPr lang="cs-CZ" altLang="cs-CZ" sz="2800" b="1" dirty="0">
                <a:solidFill>
                  <a:srgbClr val="FF6600"/>
                </a:solidFill>
                <a:effectLst>
                  <a:outerShdw blurRad="38100" dist="38100" dir="2700000" algn="tl">
                    <a:srgbClr val="000000"/>
                  </a:outerShdw>
                </a:effectLst>
                <a:hlinkClick r:id="rId3"/>
              </a:rPr>
              <a:t>http://mene-solit.cz/</a:t>
            </a:r>
            <a:endParaRPr lang="cs-CZ" altLang="cs-CZ" sz="2800" b="1" dirty="0">
              <a:solidFill>
                <a:srgbClr val="FF6600"/>
              </a:solidFill>
              <a:effectLst>
                <a:outerShdw blurRad="38100" dist="38100" dir="2700000" algn="tl">
                  <a:srgbClr val="000000"/>
                </a:outerShdw>
              </a:effectLst>
            </a:endParaRPr>
          </a:p>
          <a:p>
            <a:pPr algn="ctr" eaLnBrk="1" hangingPunct="1">
              <a:spcBef>
                <a:spcPct val="0"/>
              </a:spcBef>
              <a:buNone/>
              <a:defRPr/>
            </a:pPr>
            <a:endParaRPr lang="cs-CZ" altLang="cs-CZ" sz="2000" b="1" dirty="0">
              <a:solidFill>
                <a:srgbClr val="FFFF00"/>
              </a:solidFill>
              <a:effectLst>
                <a:outerShdw blurRad="38100" dist="38100" dir="2700000" algn="tl">
                  <a:srgbClr val="000000"/>
                </a:outerShdw>
              </a:effectLst>
            </a:endParaRPr>
          </a:p>
          <a:p>
            <a:pPr algn="ctr" eaLnBrk="1" hangingPunct="1">
              <a:spcBef>
                <a:spcPct val="0"/>
              </a:spcBef>
              <a:buNone/>
              <a:defRPr/>
            </a:pPr>
            <a:r>
              <a:rPr lang="cs-CZ" altLang="cs-CZ" sz="2000" b="1" dirty="0">
                <a:solidFill>
                  <a:srgbClr val="FFFF00"/>
                </a:solidFill>
                <a:effectLst>
                  <a:outerShdw blurRad="38100" dist="38100" dir="2700000" algn="tl">
                    <a:srgbClr val="000000"/>
                  </a:outerShdw>
                </a:effectLst>
              </a:rPr>
              <a:t>www.pediatrics.cz</a:t>
            </a:r>
            <a:endParaRPr lang="en-US" altLang="cs-CZ" sz="2000" b="1" dirty="0">
              <a:solidFill>
                <a:srgbClr val="FFFF00"/>
              </a:solidFill>
              <a:effectLst>
                <a:outerShdw blurRad="38100" dist="38100" dir="2700000" algn="tl">
                  <a:srgbClr val="000000"/>
                </a:outerShdw>
              </a:effectLst>
            </a:endParaRPr>
          </a:p>
        </p:txBody>
      </p:sp>
      <p:pic>
        <p:nvPicPr>
          <p:cNvPr id="11" name="Picture 6" descr="sea-salt-part-1-image-300x2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635500"/>
            <a:ext cx="2000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51jIQiJM9y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7233" y="4364831"/>
            <a:ext cx="149701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580926"/>
          </a:xfrm>
        </p:spPr>
        <p:txBody>
          <a:bodyPr/>
          <a:lstStyle/>
          <a:p>
            <a:r>
              <a:rPr lang="cs-CZ" sz="3600" dirty="0">
                <a:solidFill>
                  <a:srgbClr val="FFFF00"/>
                </a:solidFill>
              </a:rPr>
              <a:t>Výsledky studie</a:t>
            </a:r>
          </a:p>
        </p:txBody>
      </p:sp>
      <p:sp>
        <p:nvSpPr>
          <p:cNvPr id="3" name="Zástupný symbol pro obsah 2"/>
          <p:cNvSpPr>
            <a:spLocks noGrp="1"/>
          </p:cNvSpPr>
          <p:nvPr>
            <p:ph idx="1"/>
          </p:nvPr>
        </p:nvSpPr>
        <p:spPr>
          <a:xfrm>
            <a:off x="457200" y="1124744"/>
            <a:ext cx="8229600" cy="5256584"/>
          </a:xfrm>
        </p:spPr>
        <p:txBody>
          <a:bodyPr/>
          <a:lstStyle/>
          <a:p>
            <a:r>
              <a:rPr lang="cs-CZ" sz="1800" b="1" dirty="0">
                <a:effectLst/>
              </a:rPr>
              <a:t>Příjem sodíku byl u jedinců s hypertenzí spojen se zvýšením systolického krevního tlaku (2.8 </a:t>
            </a:r>
            <a:r>
              <a:rPr lang="cs-CZ" sz="1800" b="1" dirty="0" err="1">
                <a:effectLst/>
              </a:rPr>
              <a:t>mmHg</a:t>
            </a:r>
            <a:r>
              <a:rPr lang="cs-CZ" sz="1800" b="1" dirty="0">
                <a:effectLst/>
              </a:rPr>
              <a:t>/1gram </a:t>
            </a:r>
            <a:r>
              <a:rPr lang="cs-CZ" sz="1800" b="1" dirty="0" err="1">
                <a:effectLst/>
              </a:rPr>
              <a:t>NaCl</a:t>
            </a:r>
            <a:r>
              <a:rPr lang="cs-CZ" sz="1800" b="1" dirty="0">
                <a:effectLst/>
              </a:rPr>
              <a:t>. U normotenzních jedinců stoupl krevní tlak jen o 1.22 </a:t>
            </a:r>
            <a:r>
              <a:rPr lang="cs-CZ" sz="1800" b="1" dirty="0" err="1">
                <a:effectLst/>
              </a:rPr>
              <a:t>mmHg</a:t>
            </a:r>
            <a:r>
              <a:rPr lang="cs-CZ" sz="1800" b="1" dirty="0">
                <a:effectLst/>
              </a:rPr>
              <a:t>/1gram </a:t>
            </a:r>
            <a:r>
              <a:rPr lang="cs-CZ" sz="1800" b="1" dirty="0" err="1">
                <a:effectLst/>
              </a:rPr>
              <a:t>NaCl</a:t>
            </a:r>
            <a:r>
              <a:rPr lang="cs-CZ" sz="1800" b="1" dirty="0">
                <a:effectLst/>
              </a:rPr>
              <a:t> (</a:t>
            </a:r>
            <a:r>
              <a:rPr lang="en-US" sz="1800" b="1" dirty="0">
                <a:effectLst/>
              </a:rPr>
              <a:t>&lt;0·0001</a:t>
            </a:r>
            <a:r>
              <a:rPr lang="cs-CZ" sz="1800" b="1" dirty="0">
                <a:effectLst/>
              </a:rPr>
              <a:t>)!!</a:t>
            </a:r>
          </a:p>
          <a:p>
            <a:r>
              <a:rPr lang="cs-CZ" sz="1800" b="1" dirty="0">
                <a:effectLst/>
              </a:rPr>
              <a:t>U jedinců s hypertenzí </a:t>
            </a:r>
            <a:r>
              <a:rPr lang="en-US" sz="1800" b="1" dirty="0">
                <a:effectLst/>
              </a:rPr>
              <a:t>(6835 </a:t>
            </a:r>
            <a:r>
              <a:rPr lang="cs-CZ" sz="1800" b="1" dirty="0">
                <a:effectLst/>
              </a:rPr>
              <a:t>příhod) vylučování sodíku vyšší než 7g/den nebo méně než </a:t>
            </a:r>
            <a:r>
              <a:rPr lang="en-US" sz="1800" b="1" dirty="0">
                <a:effectLst/>
              </a:rPr>
              <a:t>3 g/d</a:t>
            </a:r>
            <a:r>
              <a:rPr lang="cs-CZ" sz="1800" b="1" dirty="0">
                <a:effectLst/>
              </a:rPr>
              <a:t>en zvyšovalo významně riziko fatálních příhod/závažných kardiovaskulárních komplikací ve srovnání s probandy, u kterých byl příjem sodíku pouze 4-5 g/den.</a:t>
            </a:r>
          </a:p>
          <a:p>
            <a:r>
              <a:rPr lang="cs-CZ" sz="1800" b="1" dirty="0">
                <a:effectLst/>
              </a:rPr>
              <a:t>U jedinců bez hypertenze (3021 příhod) vyšší příjem </a:t>
            </a:r>
            <a:r>
              <a:rPr lang="cs-CZ" sz="1800" b="1" dirty="0" err="1">
                <a:effectLst/>
              </a:rPr>
              <a:t>sodílku</a:t>
            </a:r>
            <a:r>
              <a:rPr lang="cs-CZ" sz="1800" b="1" dirty="0">
                <a:effectLst/>
              </a:rPr>
              <a:t> </a:t>
            </a:r>
            <a:r>
              <a:rPr lang="cs-CZ" sz="1800" b="1" dirty="0" err="1">
                <a:effectLst/>
              </a:rPr>
              <a:t>naž</a:t>
            </a:r>
            <a:r>
              <a:rPr lang="cs-CZ" sz="1800" b="1" dirty="0">
                <a:effectLst/>
              </a:rPr>
              <a:t> 4-5 g/den nebyl spojen s rizikem fatálních/závažných </a:t>
            </a:r>
            <a:r>
              <a:rPr lang="cs-CZ" sz="1800" b="1" dirty="0" err="1">
                <a:effectLst/>
              </a:rPr>
              <a:t>kompliací</a:t>
            </a:r>
            <a:r>
              <a:rPr lang="cs-CZ" sz="1800" b="1" dirty="0">
                <a:effectLst/>
              </a:rPr>
              <a:t>. Na druhé straně příjem sodíku nižší než 3 g/den se zvýšeným rizikem fatálních/závažných komplikaci </a:t>
            </a:r>
          </a:p>
          <a:p>
            <a:r>
              <a:rPr lang="cs-CZ" sz="1800" b="1" dirty="0">
                <a:effectLst/>
              </a:rPr>
              <a:t>Závěr: </a:t>
            </a:r>
          </a:p>
          <a:p>
            <a:r>
              <a:rPr lang="cs-CZ" sz="1800" b="1" dirty="0">
                <a:effectLst/>
              </a:rPr>
              <a:t>Vysoký příjem soli u jedinců s hypertenzí je významně spojen se zvýšeným rizikem fatálních/závažných komplikací kardiovaskulárního systému. U jedinců s původně normální krevním tlakem tato asociace nebyla prokázána.</a:t>
            </a:r>
          </a:p>
          <a:p>
            <a:r>
              <a:rPr lang="cs-CZ" sz="1800" b="1" dirty="0">
                <a:solidFill>
                  <a:srgbClr val="FF6600"/>
                </a:solidFill>
                <a:effectLst/>
              </a:rPr>
              <a:t>Ale: v našich poměrech nejde o příjem soli vyšší než 7g/den, ale u mužů v podstatě o dvojnásobnou „nálož“ soli. Pak by bylo třeba zkoumat odděleně tuto skupinu s příjmem soli více než dvojnásobným než doporučuje WHO – 5-6g/den  </a:t>
            </a:r>
          </a:p>
          <a:p>
            <a:endParaRPr lang="cs-CZ" sz="1800" b="1" dirty="0">
              <a:effectLst/>
            </a:endParaRPr>
          </a:p>
          <a:p>
            <a:endParaRPr lang="cs-CZ" sz="1800" b="1" dirty="0">
              <a:effectLst/>
            </a:endParaRPr>
          </a:p>
          <a:p>
            <a:r>
              <a:rPr lang="en-US" sz="1800" b="1" dirty="0">
                <a:effectLst/>
              </a:rPr>
              <a:t>odium intake, high sodium intake is associated with an increased risk of cardiovascular events and death in hypertensive populations (no association in normotensive population), while the association of low sodium intake with increased risk of cardiovascular events and death is observed in those with or without hypertension. These data suggest that lowering sodium intake is best targeted at populations with hypertension who consume high sodium diets.</a:t>
            </a:r>
          </a:p>
          <a:p>
            <a:r>
              <a:rPr lang="en-US" sz="1800" b="1" dirty="0">
                <a:effectLst/>
              </a:rPr>
              <a:t>Funding</a:t>
            </a:r>
          </a:p>
          <a:p>
            <a:endParaRPr lang="cs-CZ" sz="1800" b="1" dirty="0"/>
          </a:p>
        </p:txBody>
      </p:sp>
    </p:spTree>
    <p:extLst>
      <p:ext uri="{BB962C8B-B14F-4D97-AF65-F5344CB8AC3E}">
        <p14:creationId xmlns:p14="http://schemas.microsoft.com/office/powerpoint/2010/main" val="53529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sz="quarter"/>
          </p:nvPr>
        </p:nvSpPr>
        <p:spPr>
          <a:xfrm>
            <a:off x="685800" y="476672"/>
            <a:ext cx="7772400" cy="1164704"/>
          </a:xfrm>
        </p:spPr>
        <p:txBody>
          <a:bodyPr/>
          <a:lstStyle/>
          <a:p>
            <a:r>
              <a:rPr lang="en-US" sz="2400" dirty="0">
                <a:solidFill>
                  <a:srgbClr val="FFFF00"/>
                </a:solidFill>
                <a:effectLst/>
              </a:rPr>
              <a:t>Associations of urinary sodium excretion with cardiovascular events in individuals with and without hypertension: a pooled analysis of data from four studies</a:t>
            </a:r>
            <a:r>
              <a:rPr lang="cs-CZ" sz="2400" dirty="0">
                <a:solidFill>
                  <a:srgbClr val="FFFF00"/>
                </a:solidFill>
                <a:effectLst/>
              </a:rPr>
              <a:t>:</a:t>
            </a:r>
            <a:br>
              <a:rPr lang="cs-CZ" sz="2400" dirty="0">
                <a:solidFill>
                  <a:srgbClr val="FFFF00"/>
                </a:solidFill>
                <a:effectLst/>
              </a:rPr>
            </a:br>
            <a:r>
              <a:rPr lang="cs-CZ" sz="2400" dirty="0">
                <a:solidFill>
                  <a:srgbClr val="FF6600"/>
                </a:solidFill>
                <a:effectLst/>
              </a:rPr>
              <a:t>Lancet, Vol 388, 465-475, 30 July 2016</a:t>
            </a:r>
            <a:endParaRPr lang="cs-CZ" sz="2400" dirty="0">
              <a:solidFill>
                <a:srgbClr val="FF6600"/>
              </a:solidFill>
            </a:endParaRPr>
          </a:p>
        </p:txBody>
      </p:sp>
      <p:sp>
        <p:nvSpPr>
          <p:cNvPr id="3" name="Podnadpis 2"/>
          <p:cNvSpPr>
            <a:spLocks noGrp="1"/>
          </p:cNvSpPr>
          <p:nvPr>
            <p:ph type="subTitle" sz="quarter" idx="1"/>
          </p:nvPr>
        </p:nvSpPr>
        <p:spPr>
          <a:xfrm>
            <a:off x="539552" y="1988840"/>
            <a:ext cx="8424936" cy="4730080"/>
          </a:xfrm>
        </p:spPr>
        <p:txBody>
          <a:bodyPr/>
          <a:lstStyle/>
          <a:p>
            <a:r>
              <a:rPr lang="cs-CZ" sz="2400" b="1" dirty="0">
                <a:solidFill>
                  <a:srgbClr val="FFFF00"/>
                </a:solidFill>
              </a:rPr>
              <a:t>Recentní publikace: </a:t>
            </a:r>
            <a:r>
              <a:rPr lang="cs-CZ" sz="2400" b="1" dirty="0">
                <a:effectLst/>
              </a:rPr>
              <a:t> </a:t>
            </a:r>
          </a:p>
          <a:p>
            <a:pPr algn="l"/>
            <a:r>
              <a:rPr lang="cs-CZ" sz="2400" b="1" dirty="0">
                <a:effectLst/>
              </a:rPr>
              <a:t>Multicentrická prospektivní studie zahrnující </a:t>
            </a:r>
            <a:r>
              <a:rPr lang="cs-CZ" sz="2400" b="1" u="sng" dirty="0">
                <a:effectLst/>
              </a:rPr>
              <a:t>133 118 individuí, z toho 66 559 s hypertenzí a 69 559 bez hypertenze</a:t>
            </a:r>
            <a:r>
              <a:rPr lang="cs-CZ" sz="2400" b="1" dirty="0">
                <a:effectLst/>
              </a:rPr>
              <a:t>, průměrný věk 55 let (45-63 let) ze 49 zemí ve 4 velkých prospektivních studiích. U probandů bylo monitorováno vylučování sodíku v moči během 24 hod. </a:t>
            </a:r>
          </a:p>
          <a:p>
            <a:pPr algn="l"/>
            <a:r>
              <a:rPr lang="cs-CZ" sz="2400" b="1" dirty="0">
                <a:effectLst/>
              </a:rPr>
              <a:t>Studie sledovala vztah konzumu soli vzhledem k fatálním příhodám a závažným kardiovaskulárním komplikacím u jedinců zařazených do této multicentrické dlouhodobé studie.</a:t>
            </a:r>
          </a:p>
          <a:p>
            <a:pPr algn="l"/>
            <a:r>
              <a:rPr lang="cs-CZ" sz="2400" b="1" dirty="0">
                <a:effectLst/>
              </a:rPr>
              <a:t>Soubory byly sledovány v průměru celkem 4.2 let</a:t>
            </a:r>
            <a:endParaRPr lang="cs-CZ" sz="2400" b="1" dirty="0"/>
          </a:p>
        </p:txBody>
      </p:sp>
    </p:spTree>
    <p:extLst>
      <p:ext uri="{BB962C8B-B14F-4D97-AF65-F5344CB8AC3E}">
        <p14:creationId xmlns:p14="http://schemas.microsoft.com/office/powerpoint/2010/main" val="356348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nvGraphicFramePr>
        <p:xfrm>
          <a:off x="1322388" y="1052513"/>
          <a:ext cx="6499225" cy="4240212"/>
        </p:xfrm>
        <a:graphic>
          <a:graphicData uri="http://schemas.openxmlformats.org/presentationml/2006/ole">
            <mc:AlternateContent xmlns:mc="http://schemas.openxmlformats.org/markup-compatibility/2006">
              <mc:Choice xmlns:v="urn:schemas-microsoft-com:vml" Requires="v">
                <p:oleObj spid="_x0000_s50207" name="Prism 5" r:id="rId4" imgW="6499800" imgH="4239720" progId="Prism5.Document">
                  <p:embed/>
                </p:oleObj>
              </mc:Choice>
              <mc:Fallback>
                <p:oleObj name="Prism 5" r:id="rId4" imgW="6499800" imgH="4239720" progId="Prism5.Document">
                  <p:embed/>
                  <p:pic>
                    <p:nvPicPr>
                      <p:cNvPr id="0" name="Object 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322388" y="1052513"/>
                        <a:ext cx="6499225" cy="42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Text Box 3"/>
          <p:cNvSpPr txBox="1">
            <a:spLocks noChangeArrowheads="1"/>
          </p:cNvSpPr>
          <p:nvPr/>
        </p:nvSpPr>
        <p:spPr bwMode="auto">
          <a:xfrm>
            <a:off x="250825" y="5167313"/>
            <a:ext cx="883602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GB" altLang="ja-JP" sz="1400">
                <a:latin typeface="Times New Roman" panose="02020603050405020304" pitchFamily="18" charset="0"/>
                <a:ea typeface="MS PGothic" panose="020B0600070205080204" pitchFamily="34" charset="-128"/>
              </a:rPr>
              <a:t>In the </a:t>
            </a:r>
            <a:r>
              <a:rPr lang="en-GB" altLang="ja-JP" sz="1400" b="1">
                <a:solidFill>
                  <a:srgbClr val="FFFF00"/>
                </a:solidFill>
                <a:latin typeface="Times New Roman" panose="02020603050405020304" pitchFamily="18" charset="0"/>
                <a:ea typeface="MS PGothic" panose="020B0600070205080204" pitchFamily="34" charset="-128"/>
              </a:rPr>
              <a:t>group A</a:t>
            </a:r>
            <a:r>
              <a:rPr lang="en-GB" altLang="ja-JP" sz="1400">
                <a:latin typeface="Times New Roman" panose="02020603050405020304" pitchFamily="18" charset="0"/>
                <a:ea typeface="MS PGothic" panose="020B0600070205080204" pitchFamily="34" charset="-128"/>
              </a:rPr>
              <a:t> (finally 26 probands) the </a:t>
            </a:r>
            <a:r>
              <a:rPr lang="en-GB" altLang="ja-JP" sz="1400" b="1">
                <a:solidFill>
                  <a:srgbClr val="FFFF00"/>
                </a:solidFill>
                <a:latin typeface="Times New Roman" panose="02020603050405020304" pitchFamily="18" charset="0"/>
                <a:ea typeface="MS PGothic" panose="020B0600070205080204" pitchFamily="34" charset="-128"/>
              </a:rPr>
              <a:t>SBP (median) decreased significantly from 138 to 129 mmHg (p &lt; 0.001),</a:t>
            </a:r>
            <a:endParaRPr lang="cs-CZ" altLang="ja-JP" sz="1400" b="1">
              <a:solidFill>
                <a:srgbClr val="FFFF00"/>
              </a:solidFill>
              <a:latin typeface="Times New Roman" panose="02020603050405020304" pitchFamily="18" charset="0"/>
            </a:endParaRPr>
          </a:p>
          <a:p>
            <a:pPr eaLnBrk="1" hangingPunct="1">
              <a:spcBef>
                <a:spcPct val="0"/>
              </a:spcBef>
              <a:buClrTx/>
              <a:buSzTx/>
              <a:buFontTx/>
              <a:buNone/>
            </a:pPr>
            <a:r>
              <a:rPr lang="en-GB" altLang="ja-JP" sz="1400">
                <a:latin typeface="Times New Roman" panose="02020603050405020304" pitchFamily="18" charset="0"/>
                <a:ea typeface="MS PGothic" panose="020B0600070205080204" pitchFamily="34" charset="-128"/>
              </a:rPr>
              <a:t> the </a:t>
            </a:r>
            <a:r>
              <a:rPr lang="en-GB" altLang="ja-JP" sz="1400" b="1">
                <a:latin typeface="Times New Roman" panose="02020603050405020304" pitchFamily="18" charset="0"/>
                <a:ea typeface="MS PGothic" panose="020B0600070205080204" pitchFamily="34" charset="-128"/>
              </a:rPr>
              <a:t>DBP decreased only mildly, the difference was not significant</a:t>
            </a:r>
            <a:r>
              <a:rPr lang="en-GB" altLang="ja-JP" sz="1400">
                <a:latin typeface="Times New Roman" panose="02020603050405020304" pitchFamily="18" charset="0"/>
                <a:ea typeface="MS PGothic" panose="020B0600070205080204" pitchFamily="34" charset="-128"/>
              </a:rPr>
              <a:t>.</a:t>
            </a:r>
          </a:p>
          <a:p>
            <a:pPr eaLnBrk="1" hangingPunct="1">
              <a:spcBef>
                <a:spcPct val="0"/>
              </a:spcBef>
              <a:buClrTx/>
              <a:buSzTx/>
              <a:buFontTx/>
              <a:buNone/>
            </a:pPr>
            <a:r>
              <a:rPr lang="en-GB" altLang="ja-JP" sz="1400">
                <a:latin typeface="Times New Roman" panose="02020603050405020304" pitchFamily="18" charset="0"/>
                <a:ea typeface="MS PGothic" panose="020B0600070205080204" pitchFamily="34" charset="-128"/>
              </a:rPr>
              <a:t>In the </a:t>
            </a:r>
            <a:r>
              <a:rPr lang="en-GB" altLang="ja-JP" sz="1400" b="1">
                <a:solidFill>
                  <a:srgbClr val="FFFF00"/>
                </a:solidFill>
                <a:latin typeface="Times New Roman" panose="02020603050405020304" pitchFamily="18" charset="0"/>
                <a:ea typeface="MS PGothic" panose="020B0600070205080204" pitchFamily="34" charset="-128"/>
              </a:rPr>
              <a:t>group B</a:t>
            </a:r>
            <a:r>
              <a:rPr lang="en-GB" altLang="ja-JP" sz="1400">
                <a:latin typeface="Times New Roman" panose="02020603050405020304" pitchFamily="18" charset="0"/>
                <a:ea typeface="MS PGothic" panose="020B0600070205080204" pitchFamily="34" charset="-128"/>
              </a:rPr>
              <a:t> (finally 25 probands) the </a:t>
            </a:r>
            <a:r>
              <a:rPr lang="en-GB" altLang="ja-JP" sz="1400" b="1">
                <a:solidFill>
                  <a:srgbClr val="FFFF00"/>
                </a:solidFill>
                <a:latin typeface="Times New Roman" panose="02020603050405020304" pitchFamily="18" charset="0"/>
                <a:ea typeface="MS PGothic" panose="020B0600070205080204" pitchFamily="34" charset="-128"/>
              </a:rPr>
              <a:t>SBP decreased significantly from 135 to 132 mmHg (p &lt; 0.001</a:t>
            </a:r>
            <a:r>
              <a:rPr lang="en-GB" altLang="ja-JP" sz="1400" b="1">
                <a:latin typeface="Times New Roman" panose="02020603050405020304" pitchFamily="18" charset="0"/>
                <a:ea typeface="MS PGothic" panose="020B0600070205080204" pitchFamily="34" charset="-128"/>
              </a:rPr>
              <a:t>),</a:t>
            </a:r>
            <a:r>
              <a:rPr lang="en-GB" altLang="ja-JP" sz="1400">
                <a:latin typeface="Times New Roman" panose="02020603050405020304" pitchFamily="18" charset="0"/>
                <a:ea typeface="MS PGothic" panose="020B0600070205080204" pitchFamily="34" charset="-128"/>
              </a:rPr>
              <a:t> and also the </a:t>
            </a:r>
            <a:endParaRPr lang="cs-CZ" altLang="ja-JP" sz="1400">
              <a:latin typeface="Times New Roman" panose="02020603050405020304" pitchFamily="18" charset="0"/>
            </a:endParaRPr>
          </a:p>
          <a:p>
            <a:pPr eaLnBrk="1" hangingPunct="1">
              <a:spcBef>
                <a:spcPct val="0"/>
              </a:spcBef>
              <a:buClrTx/>
              <a:buSzTx/>
              <a:buFontTx/>
              <a:buNone/>
            </a:pPr>
            <a:r>
              <a:rPr lang="en-GB" altLang="ja-JP" sz="1400" b="1">
                <a:solidFill>
                  <a:srgbClr val="FFFF00"/>
                </a:solidFill>
                <a:latin typeface="Times New Roman" panose="02020603050405020304" pitchFamily="18" charset="0"/>
                <a:ea typeface="MS PGothic" panose="020B0600070205080204" pitchFamily="34" charset="-128"/>
              </a:rPr>
              <a:t>DBP </a:t>
            </a:r>
            <a:r>
              <a:rPr lang="en-GB" altLang="ja-JP" sz="1400" b="1">
                <a:latin typeface="Times New Roman" panose="02020603050405020304" pitchFamily="18" charset="0"/>
                <a:ea typeface="MS PGothic" panose="020B0600070205080204" pitchFamily="34" charset="-128"/>
              </a:rPr>
              <a:t>revealed significant </a:t>
            </a:r>
            <a:r>
              <a:rPr lang="en-GB" altLang="ja-JP" sz="1400" b="1">
                <a:solidFill>
                  <a:srgbClr val="FFFF00"/>
                </a:solidFill>
                <a:latin typeface="Times New Roman" panose="02020603050405020304" pitchFamily="18" charset="0"/>
                <a:ea typeface="MS PGothic" panose="020B0600070205080204" pitchFamily="34" charset="-128"/>
              </a:rPr>
              <a:t>decrease from 85 to 69 mmHg (p &lt; 0.001).</a:t>
            </a:r>
            <a:endParaRPr lang="cs-CZ" altLang="ja-JP" sz="1400" b="1">
              <a:solidFill>
                <a:srgbClr val="FFFF00"/>
              </a:solidFill>
              <a:latin typeface="Times New Roman" panose="02020603050405020304" pitchFamily="18" charset="0"/>
            </a:endParaRPr>
          </a:p>
          <a:p>
            <a:pPr eaLnBrk="1" hangingPunct="1">
              <a:spcBef>
                <a:spcPct val="0"/>
              </a:spcBef>
              <a:buClrTx/>
              <a:buSzTx/>
              <a:buFontTx/>
              <a:buNone/>
            </a:pPr>
            <a:r>
              <a:rPr lang="cs-CZ" altLang="ja-JP" sz="1400" b="1">
                <a:solidFill>
                  <a:srgbClr val="FFFF00"/>
                </a:solidFill>
                <a:latin typeface="Times New Roman" panose="02020603050405020304" pitchFamily="18" charset="0"/>
              </a:rPr>
              <a:t>T</a:t>
            </a:r>
            <a:r>
              <a:rPr lang="en-GB" altLang="ja-JP" sz="1400" b="1">
                <a:solidFill>
                  <a:srgbClr val="FFFF00"/>
                </a:solidFill>
                <a:latin typeface="Times New Roman" panose="02020603050405020304" pitchFamily="18" charset="0"/>
                <a:ea typeface="MS PGothic" panose="020B0600070205080204" pitchFamily="34" charset="-128"/>
              </a:rPr>
              <a:t>his intervention revealed a significant decrease of blood pressure in prehypertensive adolescent individuals.</a:t>
            </a:r>
            <a:r>
              <a:rPr lang="en-GB" altLang="ja-JP" sz="1400">
                <a:latin typeface="Times New Roman" panose="02020603050405020304" pitchFamily="18" charset="0"/>
                <a:ea typeface="MS PGothic" panose="020B0600070205080204" pitchFamily="34" charset="-128"/>
              </a:rPr>
              <a:t> </a:t>
            </a:r>
            <a:endParaRPr lang="cs-CZ" altLang="ja-JP" sz="1400">
              <a:latin typeface="Times New Roman" panose="02020603050405020304" pitchFamily="18" charset="0"/>
            </a:endParaRPr>
          </a:p>
          <a:p>
            <a:pPr eaLnBrk="1" hangingPunct="1">
              <a:spcBef>
                <a:spcPct val="0"/>
              </a:spcBef>
              <a:buClrTx/>
              <a:buSzTx/>
              <a:buFontTx/>
              <a:buNone/>
            </a:pPr>
            <a:r>
              <a:rPr lang="en-GB" altLang="ja-JP" sz="1400">
                <a:latin typeface="Times New Roman" panose="02020603050405020304" pitchFamily="18" charset="0"/>
                <a:ea typeface="MS PGothic" panose="020B0600070205080204" pitchFamily="34" charset="-128"/>
              </a:rPr>
              <a:t>The additional use of </a:t>
            </a:r>
            <a:r>
              <a:rPr lang="en-GB" altLang="ja-JP" sz="1600" b="1">
                <a:ea typeface="MS PGothic" panose="020B0600070205080204" pitchFamily="34" charset="-128"/>
              </a:rPr>
              <a:t>Kardisal</a:t>
            </a:r>
            <a:r>
              <a:rPr lang="en-GB" altLang="ja-JP" sz="1600" b="1" baseline="30000">
                <a:ea typeface="MS PGothic" panose="020B0600070205080204" pitchFamily="34" charset="-128"/>
              </a:rPr>
              <a:t>®</a:t>
            </a:r>
            <a:r>
              <a:rPr lang="en-GB" altLang="ja-JP" sz="1800">
                <a:ea typeface="MS PGothic" panose="020B0600070205080204" pitchFamily="34" charset="-128"/>
              </a:rPr>
              <a:t> </a:t>
            </a:r>
            <a:r>
              <a:rPr lang="en-GB" altLang="ja-JP" sz="1400">
                <a:latin typeface="Times New Roman" panose="02020603050405020304" pitchFamily="18" charset="0"/>
                <a:ea typeface="MS PGothic" panose="020B0600070205080204" pitchFamily="34" charset="-128"/>
              </a:rPr>
              <a:t>at home</a:t>
            </a:r>
            <a:r>
              <a:rPr lang="cs-CZ" altLang="ja-JP" sz="1400">
                <a:latin typeface="Times New Roman" panose="02020603050405020304" pitchFamily="18" charset="0"/>
              </a:rPr>
              <a:t> </a:t>
            </a:r>
            <a:r>
              <a:rPr lang="en-GB" altLang="ja-JP" sz="1400">
                <a:latin typeface="Times New Roman" panose="02020603050405020304" pitchFamily="18" charset="0"/>
                <a:ea typeface="MS PGothic" panose="020B0600070205080204" pitchFamily="34" charset="-128"/>
              </a:rPr>
              <a:t> cooking did not reveal better effect than DASH diet alone</a:t>
            </a:r>
            <a:r>
              <a:rPr lang="cs-CZ" altLang="ja-JP" sz="1200">
                <a:latin typeface="Arial" panose="020B0604020202020204" pitchFamily="34" charset="0"/>
              </a:rPr>
              <a:t> </a:t>
            </a:r>
            <a:endParaRPr lang="cs-CZ" altLang="cs-CZ" sz="1200">
              <a:latin typeface="Arial" panose="020B0604020202020204" pitchFamily="34" charset="0"/>
            </a:endParaRPr>
          </a:p>
        </p:txBody>
      </p:sp>
      <p:sp>
        <p:nvSpPr>
          <p:cNvPr id="50180" name="Text Box 4"/>
          <p:cNvSpPr txBox="1">
            <a:spLocks noChangeArrowheads="1"/>
          </p:cNvSpPr>
          <p:nvPr/>
        </p:nvSpPr>
        <p:spPr bwMode="auto">
          <a:xfrm>
            <a:off x="771525" y="188913"/>
            <a:ext cx="82645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2400" b="1" dirty="0">
                <a:solidFill>
                  <a:srgbClr val="FFFF00"/>
                </a:solidFill>
                <a:latin typeface="Times New Roman" panose="02020603050405020304" pitchFamily="18" charset="0"/>
              </a:rPr>
              <a:t>Česká intervenční studie u </a:t>
            </a:r>
            <a:r>
              <a:rPr lang="en-GB" altLang="ja-JP" sz="2400" b="1" dirty="0">
                <a:solidFill>
                  <a:srgbClr val="FFFF00"/>
                </a:solidFill>
                <a:ea typeface="MS PGothic" panose="020B0600070205080204" pitchFamily="34" charset="-128"/>
              </a:rPr>
              <a:t>60 </a:t>
            </a:r>
            <a:r>
              <a:rPr lang="cs-CZ" altLang="ja-JP" sz="2400" b="1" dirty="0">
                <a:solidFill>
                  <a:srgbClr val="FFFF00"/>
                </a:solidFill>
              </a:rPr>
              <a:t>adolescentů s </a:t>
            </a:r>
            <a:r>
              <a:rPr lang="cs-CZ" altLang="ja-JP" sz="2400" b="1" dirty="0" err="1">
                <a:solidFill>
                  <a:srgbClr val="FFFF00"/>
                </a:solidFill>
              </a:rPr>
              <a:t>prehypertenzí</a:t>
            </a:r>
            <a:r>
              <a:rPr lang="cs-CZ" altLang="ja-JP" sz="2400" b="1" dirty="0">
                <a:solidFill>
                  <a:srgbClr val="FFFF00"/>
                </a:solidFill>
              </a:rPr>
              <a:t>  a normálním BMI: </a:t>
            </a:r>
            <a:r>
              <a:rPr lang="cs-CZ" altLang="cs-CZ" sz="2400" b="1" dirty="0">
                <a:solidFill>
                  <a:srgbClr val="FFFF00"/>
                </a:solidFill>
                <a:latin typeface="Times New Roman" panose="02020603050405020304" pitchFamily="18" charset="0"/>
              </a:rPr>
              <a:t>3 měsíce na dietě DASH</a:t>
            </a:r>
          </a:p>
          <a:p>
            <a:pPr algn="ctr" eaLnBrk="1" hangingPunct="1">
              <a:spcBef>
                <a:spcPct val="0"/>
              </a:spcBef>
              <a:buClrTx/>
              <a:buSzTx/>
              <a:buFontTx/>
              <a:buNone/>
            </a:pPr>
            <a:r>
              <a:rPr lang="cs-CZ" altLang="cs-CZ" sz="1800" b="1" dirty="0">
                <a:solidFill>
                  <a:srgbClr val="FFFF00"/>
                </a:solidFill>
                <a:latin typeface="Times New Roman" panose="02020603050405020304" pitchFamily="18" charset="0"/>
                <a:ea typeface="MS PGothic" panose="020B0600070205080204" pitchFamily="34" charset="-128"/>
              </a:rPr>
              <a:t>(Velemínský, Janda a spol.)</a:t>
            </a:r>
            <a:endParaRPr lang="cs-CZ" altLang="cs-CZ" sz="1800" b="1" dirty="0">
              <a:solidFill>
                <a:srgbClr val="FFFF00"/>
              </a:solidFill>
              <a:ea typeface="MS PGothic" panose="020B0600070205080204" pitchFamily="34" charset="-128"/>
            </a:endParaRPr>
          </a:p>
        </p:txBody>
      </p:sp>
      <p:sp>
        <p:nvSpPr>
          <p:cNvPr id="50181" name="Text Box 6"/>
          <p:cNvSpPr txBox="1">
            <a:spLocks noChangeArrowheads="1"/>
          </p:cNvSpPr>
          <p:nvPr/>
        </p:nvSpPr>
        <p:spPr bwMode="auto">
          <a:xfrm>
            <a:off x="5940425" y="3141663"/>
            <a:ext cx="3095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1800" b="1"/>
              <a:t>After 3 months of intervention</a:t>
            </a:r>
          </a:p>
          <a:p>
            <a:pPr algn="ctr" eaLnBrk="1" hangingPunct="1">
              <a:spcBef>
                <a:spcPct val="0"/>
              </a:spcBef>
              <a:buClrTx/>
              <a:buSzTx/>
              <a:buFontTx/>
              <a:buNone/>
            </a:pPr>
            <a:r>
              <a:rPr lang="cs-CZ" altLang="cs-CZ" sz="1800" b="1"/>
              <a:t>significant decrease of SBP</a:t>
            </a:r>
          </a:p>
          <a:p>
            <a:pPr algn="ctr" eaLnBrk="1" hangingPunct="1">
              <a:spcBef>
                <a:spcPct val="0"/>
              </a:spcBef>
              <a:buClrTx/>
              <a:buSzTx/>
              <a:buFontTx/>
              <a:buNone/>
            </a:pPr>
            <a:r>
              <a:rPr lang="cs-CZ" altLang="cs-CZ" sz="1800" b="1"/>
              <a:t>in group A and B</a:t>
            </a:r>
          </a:p>
          <a:p>
            <a:pPr algn="ctr" eaLnBrk="1" hangingPunct="1">
              <a:spcBef>
                <a:spcPct val="0"/>
              </a:spcBef>
              <a:buClrTx/>
              <a:buSzTx/>
              <a:buFontTx/>
              <a:buNone/>
            </a:pPr>
            <a:r>
              <a:rPr lang="cs-CZ" altLang="cs-CZ" sz="1800" b="1"/>
              <a:t>P</a:t>
            </a:r>
            <a:r>
              <a:rPr lang="en-US" altLang="cs-CZ" sz="1800" b="1"/>
              <a:t>&lt; 0.001</a:t>
            </a:r>
            <a:endParaRPr lang="cs-CZ" altLang="cs-CZ" sz="1800" b="1"/>
          </a:p>
        </p:txBody>
      </p:sp>
      <p:sp>
        <p:nvSpPr>
          <p:cNvPr id="50182" name="Text Box 7"/>
          <p:cNvSpPr txBox="1">
            <a:spLocks noChangeArrowheads="1"/>
          </p:cNvSpPr>
          <p:nvPr/>
        </p:nvSpPr>
        <p:spPr bwMode="auto">
          <a:xfrm>
            <a:off x="7967663" y="1628775"/>
            <a:ext cx="1019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cs-CZ" sz="1400" b="1">
                <a:solidFill>
                  <a:srgbClr val="FFFF00"/>
                </a:solidFill>
              </a:rPr>
              <a:t>DASH diet</a:t>
            </a:r>
          </a:p>
          <a:p>
            <a:pPr algn="ctr" eaLnBrk="1" hangingPunct="1">
              <a:spcBef>
                <a:spcPct val="0"/>
              </a:spcBef>
              <a:buClrTx/>
              <a:buSzTx/>
              <a:buFontTx/>
              <a:buNone/>
            </a:pPr>
            <a:r>
              <a:rPr lang="cs-CZ" altLang="cs-CZ" sz="1400" b="1">
                <a:solidFill>
                  <a:srgbClr val="FFFF00"/>
                </a:solidFill>
              </a:rPr>
              <a:t>+Kardisal</a:t>
            </a:r>
          </a:p>
        </p:txBody>
      </p:sp>
      <p:sp>
        <p:nvSpPr>
          <p:cNvPr id="50183" name="Text Box 8"/>
          <p:cNvSpPr txBox="1">
            <a:spLocks noChangeArrowheads="1"/>
          </p:cNvSpPr>
          <p:nvPr/>
        </p:nvSpPr>
        <p:spPr bwMode="auto">
          <a:xfrm>
            <a:off x="7648575" y="20939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800"/>
              <a:t>    </a:t>
            </a:r>
          </a:p>
        </p:txBody>
      </p:sp>
      <p:sp>
        <p:nvSpPr>
          <p:cNvPr id="50184" name="Text Box 9"/>
          <p:cNvSpPr txBox="1">
            <a:spLocks noChangeArrowheads="1"/>
          </p:cNvSpPr>
          <p:nvPr/>
        </p:nvSpPr>
        <p:spPr bwMode="auto">
          <a:xfrm>
            <a:off x="7985125" y="2332038"/>
            <a:ext cx="1050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cs-CZ" sz="1400" b="1">
                <a:solidFill>
                  <a:srgbClr val="FFFF00"/>
                </a:solidFill>
              </a:rPr>
              <a:t>DASH</a:t>
            </a:r>
            <a:r>
              <a:rPr lang="cs-CZ" altLang="cs-CZ" sz="1400" b="1">
                <a:solidFill>
                  <a:srgbClr val="FFFF00"/>
                </a:solidFill>
              </a:rPr>
              <a:t> only</a:t>
            </a:r>
          </a:p>
        </p:txBody>
      </p:sp>
      <p:sp>
        <p:nvSpPr>
          <p:cNvPr id="50185" name="Line 11"/>
          <p:cNvSpPr>
            <a:spLocks noChangeShapeType="1"/>
          </p:cNvSpPr>
          <p:nvPr/>
        </p:nvSpPr>
        <p:spPr bwMode="auto">
          <a:xfrm flipH="1">
            <a:off x="7596188" y="1844675"/>
            <a:ext cx="4318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86" name="Line 12"/>
          <p:cNvSpPr>
            <a:spLocks noChangeShapeType="1"/>
          </p:cNvSpPr>
          <p:nvPr/>
        </p:nvSpPr>
        <p:spPr bwMode="auto">
          <a:xfrm flipH="1" flipV="1">
            <a:off x="7523163" y="2349500"/>
            <a:ext cx="504825"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50187" name="Rectangle 14"/>
          <p:cNvSpPr>
            <a:spLocks noChangeArrowheads="1"/>
          </p:cNvSpPr>
          <p:nvPr/>
        </p:nvSpPr>
        <p:spPr bwMode="auto">
          <a:xfrm>
            <a:off x="3348038" y="1341438"/>
            <a:ext cx="1366837" cy="338137"/>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1800" b="1"/>
              <a:t>Systolic BP</a:t>
            </a:r>
          </a:p>
        </p:txBody>
      </p:sp>
      <p:graphicFrame>
        <p:nvGraphicFramePr>
          <p:cNvPr id="50188" name="Object 10"/>
          <p:cNvGraphicFramePr>
            <a:graphicFrameLocks noChangeAspect="1"/>
          </p:cNvGraphicFramePr>
          <p:nvPr/>
        </p:nvGraphicFramePr>
        <p:xfrm>
          <a:off x="900113" y="1268413"/>
          <a:ext cx="863600" cy="823912"/>
        </p:xfrm>
        <a:graphic>
          <a:graphicData uri="http://schemas.openxmlformats.org/presentationml/2006/ole">
            <mc:AlternateContent xmlns:mc="http://schemas.openxmlformats.org/markup-compatibility/2006">
              <mc:Choice xmlns:v="urn:schemas-microsoft-com:vml" Requires="v">
                <p:oleObj spid="_x0000_s50208" name="Picture" r:id="rId6" imgW="818984" imgH="818984" progId="Word.Picture.8">
                  <p:embed/>
                </p:oleObj>
              </mc:Choice>
              <mc:Fallback>
                <p:oleObj name="Picture" r:id="rId6" imgW="818984" imgH="818984" progId="Word.Picture.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1268413"/>
                        <a:ext cx="863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9" name="Oval 16"/>
          <p:cNvSpPr>
            <a:spLocks noChangeArrowheads="1"/>
          </p:cNvSpPr>
          <p:nvPr/>
        </p:nvSpPr>
        <p:spPr bwMode="auto">
          <a:xfrm>
            <a:off x="6588125" y="1700213"/>
            <a:ext cx="1008063" cy="914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1400" b="1">
                <a:solidFill>
                  <a:srgbClr val="FFFF00"/>
                </a:solidFill>
              </a:rPr>
              <a:t>Group A</a:t>
            </a:r>
          </a:p>
          <a:p>
            <a:pPr algn="ctr" eaLnBrk="1" hangingPunct="1">
              <a:spcBef>
                <a:spcPct val="0"/>
              </a:spcBef>
              <a:buClrTx/>
              <a:buSzTx/>
              <a:buFontTx/>
              <a:buNone/>
            </a:pPr>
            <a:r>
              <a:rPr lang="cs-CZ" altLang="cs-CZ" sz="1400" b="1">
                <a:solidFill>
                  <a:srgbClr val="FFFF00"/>
                </a:solidFill>
              </a:rPr>
              <a:t>Group B</a:t>
            </a:r>
          </a:p>
        </p:txBody>
      </p:sp>
      <p:pic>
        <p:nvPicPr>
          <p:cNvPr id="50190" name="Picture 5" descr="ANd9GcT6vNmUN0hTMm9zc7v3LS9fZosGpdoBZEYGwT-U_EQQpdoJb5N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636838"/>
            <a:ext cx="904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sz="2400" dirty="0">
                <a:solidFill>
                  <a:srgbClr val="FFFF00"/>
                </a:solidFill>
                <a:effectLst/>
                <a:latin typeface="Times New Roman" panose="02020603050405020304" pitchFamily="18" charset="0"/>
              </a:rPr>
              <a:t>Czech study: </a:t>
            </a:r>
            <a:r>
              <a:rPr lang="en-GB" altLang="ja-JP" sz="2400" dirty="0">
                <a:solidFill>
                  <a:srgbClr val="FFFF00"/>
                </a:solidFill>
                <a:effectLst/>
                <a:ea typeface="MS PGothic" panose="020B0600070205080204" pitchFamily="34" charset="-128"/>
              </a:rPr>
              <a:t>60 </a:t>
            </a:r>
            <a:r>
              <a:rPr lang="cs-CZ" altLang="ja-JP" sz="2400" dirty="0" err="1">
                <a:solidFill>
                  <a:srgbClr val="FFFF00"/>
                </a:solidFill>
                <a:effectLst/>
              </a:rPr>
              <a:t>adolescents</a:t>
            </a:r>
            <a:r>
              <a:rPr lang="cs-CZ" altLang="ja-JP" sz="2400" dirty="0">
                <a:solidFill>
                  <a:srgbClr val="FFFF00"/>
                </a:solidFill>
                <a:effectLst/>
              </a:rPr>
              <a:t> </a:t>
            </a:r>
            <a:r>
              <a:rPr lang="en-GB" altLang="ja-JP" sz="2400" dirty="0">
                <a:solidFill>
                  <a:srgbClr val="FFFF00"/>
                </a:solidFill>
                <a:effectLst/>
                <a:ea typeface="MS PGothic" panose="020B0600070205080204" pitchFamily="34" charset="-128"/>
              </a:rPr>
              <a:t>with </a:t>
            </a:r>
            <a:r>
              <a:rPr lang="en-GB" altLang="ja-JP" sz="2400" u="sng" dirty="0">
                <a:solidFill>
                  <a:srgbClr val="FFFF00"/>
                </a:solidFill>
                <a:effectLst/>
                <a:ea typeface="MS PGothic" panose="020B0600070205080204" pitchFamily="34" charset="-128"/>
              </a:rPr>
              <a:t>prehypertension and normal BMI</a:t>
            </a:r>
            <a:r>
              <a:rPr lang="cs-CZ" altLang="ja-JP" sz="2400" u="sng" dirty="0">
                <a:solidFill>
                  <a:srgbClr val="FFFF00"/>
                </a:solidFill>
                <a:effectLst/>
              </a:rPr>
              <a:t>- </a:t>
            </a:r>
            <a:r>
              <a:rPr lang="cs-CZ" altLang="cs-CZ" sz="2400" dirty="0">
                <a:solidFill>
                  <a:srgbClr val="FFFF00"/>
                </a:solidFill>
                <a:effectLst/>
                <a:latin typeface="Times New Roman" panose="02020603050405020304" pitchFamily="18" charset="0"/>
              </a:rPr>
              <a:t> 3 </a:t>
            </a:r>
            <a:r>
              <a:rPr lang="cs-CZ" altLang="cs-CZ" sz="2400" dirty="0" err="1">
                <a:solidFill>
                  <a:srgbClr val="FFFF00"/>
                </a:solidFill>
                <a:effectLst/>
                <a:latin typeface="Times New Roman" panose="02020603050405020304" pitchFamily="18" charset="0"/>
              </a:rPr>
              <a:t>months</a:t>
            </a:r>
            <a:r>
              <a:rPr lang="cs-CZ" altLang="cs-CZ" sz="2400" dirty="0">
                <a:solidFill>
                  <a:srgbClr val="FFFF00"/>
                </a:solidFill>
                <a:effectLst/>
                <a:latin typeface="Times New Roman" panose="02020603050405020304" pitchFamily="18" charset="0"/>
              </a:rPr>
              <a:t> </a:t>
            </a:r>
            <a:r>
              <a:rPr lang="cs-CZ" altLang="cs-CZ" sz="2400" dirty="0" err="1">
                <a:solidFill>
                  <a:srgbClr val="FFFF00"/>
                </a:solidFill>
                <a:effectLst/>
                <a:latin typeface="Times New Roman" panose="02020603050405020304" pitchFamily="18" charset="0"/>
              </a:rPr>
              <a:t>intervention</a:t>
            </a:r>
            <a:r>
              <a:rPr lang="cs-CZ" altLang="cs-CZ" sz="2400" dirty="0">
                <a:solidFill>
                  <a:srgbClr val="FFFF00"/>
                </a:solidFill>
                <a:effectLst/>
                <a:latin typeface="Times New Roman" panose="02020603050405020304" pitchFamily="18" charset="0"/>
              </a:rPr>
              <a:t> - on </a:t>
            </a:r>
            <a:r>
              <a:rPr lang="cs-CZ" altLang="cs-CZ" sz="2400">
                <a:solidFill>
                  <a:srgbClr val="FFFF00"/>
                </a:solidFill>
                <a:effectLst/>
                <a:latin typeface="Times New Roman" panose="02020603050405020304" pitchFamily="18" charset="0"/>
              </a:rPr>
              <a:t>DASH diet</a:t>
            </a:r>
            <a:br>
              <a:rPr lang="cs-CZ" altLang="cs-CZ" sz="2400" dirty="0">
                <a:solidFill>
                  <a:srgbClr val="FFFF00"/>
                </a:solidFill>
                <a:effectLst/>
                <a:latin typeface="Times New Roman" panose="02020603050405020304" pitchFamily="18" charset="0"/>
              </a:rPr>
            </a:br>
            <a:r>
              <a:rPr lang="cs-CZ" altLang="cs-CZ" sz="1800" dirty="0">
                <a:solidFill>
                  <a:srgbClr val="FFFF00"/>
                </a:solidFill>
                <a:latin typeface="Times New Roman" panose="02020603050405020304" pitchFamily="18" charset="0"/>
                <a:ea typeface="MS PGothic" panose="020B0600070205080204" pitchFamily="34" charset="-128"/>
              </a:rPr>
              <a:t>(Velemínský, Janda et al.)</a:t>
            </a:r>
            <a:br>
              <a:rPr lang="cs-CZ" altLang="cs-CZ" sz="2400" dirty="0">
                <a:solidFill>
                  <a:srgbClr val="FFFF00"/>
                </a:solidFill>
                <a:ea typeface="MS PGothic" panose="020B0600070205080204" pitchFamily="34" charset="-128"/>
              </a:rPr>
            </a:br>
            <a:endParaRPr lang="cs-CZ" altLang="cs-CZ" sz="2400" dirty="0">
              <a:solidFill>
                <a:srgbClr val="FFFF00"/>
              </a:solidFill>
              <a:effectLst/>
              <a:latin typeface="Times New Roman" panose="02020603050405020304" pitchFamily="18" charset="0"/>
            </a:endParaRPr>
          </a:p>
        </p:txBody>
      </p:sp>
      <p:graphicFrame>
        <p:nvGraphicFramePr>
          <p:cNvPr id="52227" name="Object 4"/>
          <p:cNvGraphicFramePr>
            <a:graphicFrameLocks noGrp="1" noChangeAspect="1"/>
          </p:cNvGraphicFramePr>
          <p:nvPr>
            <p:ph idx="4294967295"/>
          </p:nvPr>
        </p:nvGraphicFramePr>
        <p:xfrm>
          <a:off x="1371600" y="1743075"/>
          <a:ext cx="6399213" cy="4240213"/>
        </p:xfrm>
        <a:graphic>
          <a:graphicData uri="http://schemas.openxmlformats.org/presentationml/2006/ole">
            <mc:AlternateContent xmlns:mc="http://schemas.openxmlformats.org/markup-compatibility/2006">
              <mc:Choice xmlns:v="urn:schemas-microsoft-com:vml" Requires="v">
                <p:oleObj spid="_x0000_s52240" name="Prism 5" r:id="rId4" imgW="6399000" imgH="4239720" progId="Prism5.Document">
                  <p:embed/>
                </p:oleObj>
              </mc:Choice>
              <mc:Fallback>
                <p:oleObj name="Prism 5" r:id="rId4" imgW="6399000" imgH="4239720" progId="Prism5.Document">
                  <p:embed/>
                  <p:pic>
                    <p:nvPicPr>
                      <p:cNvPr id="0" name="Object 4"/>
                      <p:cNvPicPr>
                        <a:picLocks noChangeAspect="1" noChangeArrowheads="1"/>
                      </p:cNvPicPr>
                      <p:nvPr/>
                    </p:nvPicPr>
                    <p:blipFill>
                      <a:blip r:embed="rId5">
                        <a:lum bright="70000"/>
                        <a:extLst>
                          <a:ext uri="{28A0092B-C50C-407E-A947-70E740481C1C}">
                            <a14:useLocalDpi xmlns:a14="http://schemas.microsoft.com/office/drawing/2010/main" val="0"/>
                          </a:ext>
                        </a:extLst>
                      </a:blip>
                      <a:srcRect/>
                      <a:stretch>
                        <a:fillRect/>
                      </a:stretch>
                    </p:blipFill>
                    <p:spPr bwMode="auto">
                      <a:xfrm>
                        <a:off x="1371600" y="1743075"/>
                        <a:ext cx="6399213" cy="424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2228" name="Picture 8" descr="ANd9GcTjxVS0ZOwaw9SlpIy-cUljNMQAH51PzT6vicZJysQP9hctelSbSqHSnwQ-">
            <a:hlinkClick r:id="rId6"/>
          </p:cNvPr>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6804025" y="3716338"/>
            <a:ext cx="17843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9"/>
          <p:cNvSpPr txBox="1">
            <a:spLocks noChangeArrowheads="1"/>
          </p:cNvSpPr>
          <p:nvPr/>
        </p:nvSpPr>
        <p:spPr bwMode="auto">
          <a:xfrm>
            <a:off x="3203575" y="1989138"/>
            <a:ext cx="13843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800" b="1">
                <a:latin typeface="Times New Roman" panose="02020603050405020304" pitchFamily="18" charset="0"/>
              </a:rPr>
              <a:t>Diastolic BP</a:t>
            </a:r>
          </a:p>
        </p:txBody>
      </p:sp>
      <p:pic>
        <p:nvPicPr>
          <p:cNvPr id="52230" name="Picture 5" descr="ANd9GcT6vNmUN0hTMm9zc7v3LS9fZosGpdoBZEYGwT-U_EQQpdoJb5N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636838"/>
            <a:ext cx="9048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11"/>
          <p:cNvSpPr txBox="1">
            <a:spLocks noChangeArrowheads="1"/>
          </p:cNvSpPr>
          <p:nvPr/>
        </p:nvSpPr>
        <p:spPr bwMode="auto">
          <a:xfrm>
            <a:off x="468313" y="5754688"/>
            <a:ext cx="4905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800" b="1">
                <a:latin typeface="Times New Roman" panose="02020603050405020304" pitchFamily="18" charset="0"/>
              </a:rPr>
              <a:t>DASH= Dietary Approach to Stop Hypertension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611188" y="53975"/>
            <a:ext cx="8229600" cy="1143000"/>
          </a:xfrm>
        </p:spPr>
        <p:txBody>
          <a:bodyPr/>
          <a:lstStyle/>
          <a:p>
            <a:pPr algn="l" eaLnBrk="1" hangingPunct="1">
              <a:defRPr/>
            </a:pPr>
            <a:r>
              <a:rPr lang="cs-CZ" altLang="cs-CZ" sz="3600" dirty="0">
                <a:solidFill>
                  <a:srgbClr val="FFFF00"/>
                </a:solidFill>
              </a:rPr>
              <a:t>                        Závěr</a:t>
            </a:r>
          </a:p>
        </p:txBody>
      </p:sp>
      <p:sp>
        <p:nvSpPr>
          <p:cNvPr id="96259" name="Rectangle 3"/>
          <p:cNvSpPr>
            <a:spLocks noGrp="1" noChangeArrowheads="1"/>
          </p:cNvSpPr>
          <p:nvPr>
            <p:ph type="body" sz="half" idx="1"/>
          </p:nvPr>
        </p:nvSpPr>
        <p:spPr>
          <a:xfrm>
            <a:off x="179512" y="1052736"/>
            <a:ext cx="8291513" cy="5803900"/>
          </a:xfrm>
        </p:spPr>
        <p:txBody>
          <a:bodyPr/>
          <a:lstStyle/>
          <a:p>
            <a:pPr algn="ctr" eaLnBrk="1" hangingPunct="1">
              <a:lnSpc>
                <a:spcPct val="90000"/>
              </a:lnSpc>
              <a:buFont typeface="Wingdings" panose="05000000000000000000" pitchFamily="2" charset="2"/>
              <a:buNone/>
              <a:defRPr/>
            </a:pPr>
            <a:r>
              <a:rPr lang="cs-CZ" altLang="cs-CZ" sz="2000" b="1" dirty="0">
                <a:latin typeface="Times New Roman" panose="02020603050405020304" pitchFamily="18" charset="0"/>
              </a:rPr>
              <a:t>     </a:t>
            </a:r>
            <a:r>
              <a:rPr lang="cs-CZ" altLang="cs-CZ" sz="2400" b="1" dirty="0">
                <a:solidFill>
                  <a:srgbClr val="FF6600"/>
                </a:solidFill>
                <a:latin typeface="Times New Roman" panose="02020603050405020304" pitchFamily="18" charset="0"/>
              </a:rPr>
              <a:t>Co prakticky dělat?  </a:t>
            </a:r>
          </a:p>
          <a:p>
            <a:pPr eaLnBrk="1" hangingPunct="1">
              <a:lnSpc>
                <a:spcPct val="90000"/>
              </a:lnSpc>
              <a:buFont typeface="Wingdings" panose="05000000000000000000" pitchFamily="2" charset="2"/>
              <a:buNone/>
              <a:defRPr/>
            </a:pPr>
            <a:r>
              <a:rPr lang="cs-CZ" altLang="cs-CZ" sz="2000" b="1" dirty="0">
                <a:latin typeface="Times New Roman" panose="02020603050405020304" pitchFamily="18" charset="0"/>
              </a:rPr>
              <a:t>	1. Nejjednodušší je omezit používání soli v domácnostech, 20% konzumu soli = vaření a slánka na stole! Propagace diety DASH!</a:t>
            </a:r>
          </a:p>
          <a:p>
            <a:pPr eaLnBrk="1" hangingPunct="1">
              <a:lnSpc>
                <a:spcPct val="90000"/>
              </a:lnSpc>
              <a:buFont typeface="Wingdings" panose="05000000000000000000" pitchFamily="2" charset="2"/>
              <a:buNone/>
              <a:defRPr/>
            </a:pPr>
            <a:r>
              <a:rPr lang="cs-CZ" altLang="cs-CZ" sz="2000" b="1" dirty="0">
                <a:latin typeface="Times New Roman" panose="02020603050405020304" pitchFamily="18" charset="0"/>
              </a:rPr>
              <a:t>      2. Vést spotřebitele k tomu, aby si kontrolovali na etiketách potravinářských výrobků obsah soli , pokud je uveden v mg sodíku, nutno násobit cca 2.5!!</a:t>
            </a:r>
          </a:p>
          <a:p>
            <a:pPr eaLnBrk="1" hangingPunct="1">
              <a:lnSpc>
                <a:spcPct val="90000"/>
              </a:lnSpc>
              <a:buFont typeface="Wingdings" panose="05000000000000000000" pitchFamily="2" charset="2"/>
              <a:buNone/>
              <a:defRPr/>
            </a:pPr>
            <a:r>
              <a:rPr lang="cs-CZ" altLang="cs-CZ" sz="2000" b="1" dirty="0">
                <a:latin typeface="Times New Roman" panose="02020603050405020304" pitchFamily="18" charset="0"/>
              </a:rPr>
              <a:t>      3. Nejdůležitější (a také nejsložitější) je přesvědčit potravináře, </a:t>
            </a:r>
            <a:r>
              <a:rPr lang="cs-CZ" altLang="cs-CZ" sz="2000" b="1" dirty="0">
                <a:solidFill>
                  <a:srgbClr val="FFFF00"/>
                </a:solidFill>
                <a:latin typeface="Times New Roman" panose="02020603050405020304" pitchFamily="18" charset="0"/>
              </a:rPr>
              <a:t>aby snížili obsah soli v komerčně dodávaných potravinách- a to postupně, pomalu!!</a:t>
            </a:r>
            <a:r>
              <a:rPr lang="cs-CZ" altLang="cs-CZ" sz="2000" b="1" u="sng" dirty="0">
                <a:solidFill>
                  <a:srgbClr val="FFFF00"/>
                </a:solidFill>
                <a:latin typeface="Times New Roman" panose="02020603050405020304" pitchFamily="18" charset="0"/>
              </a:rPr>
              <a:t> </a:t>
            </a:r>
            <a:r>
              <a:rPr lang="cs-CZ" altLang="cs-CZ" sz="2000" b="1" dirty="0">
                <a:latin typeface="Times New Roman" panose="02020603050405020304" pitchFamily="18" charset="0"/>
              </a:rPr>
              <a:t>To je úkol pro zákonodárce, vládu, rezort MZ, hlavního hygienika, pediatři mohou pomoci v argumentaci  </a:t>
            </a:r>
            <a:r>
              <a:rPr lang="cs-CZ" altLang="cs-CZ" sz="2000" b="1" dirty="0">
                <a:solidFill>
                  <a:srgbClr val="FFFF00"/>
                </a:solidFill>
                <a:latin typeface="Times New Roman" panose="02020603050405020304" pitchFamily="18" charset="0"/>
              </a:rPr>
              <a:t>                                 Cíl v ČR: snížit příjem soli na </a:t>
            </a:r>
            <a:r>
              <a:rPr lang="cs-CZ" altLang="cs-CZ" sz="2000" b="1" dirty="0">
                <a:latin typeface="Times New Roman" panose="02020603050405020304" pitchFamily="18" charset="0"/>
              </a:rPr>
              <a:t>9-10 g/den během 3- 5 let</a:t>
            </a:r>
            <a:r>
              <a:rPr lang="cs-CZ" altLang="cs-CZ" sz="2000" b="1" dirty="0">
                <a:solidFill>
                  <a:srgbClr val="FFFF00"/>
                </a:solidFill>
                <a:latin typeface="Times New Roman" panose="02020603050405020304" pitchFamily="18" charset="0"/>
              </a:rPr>
              <a:t>  </a:t>
            </a:r>
          </a:p>
          <a:p>
            <a:pPr algn="ctr" eaLnBrk="1" hangingPunct="1">
              <a:lnSpc>
                <a:spcPct val="90000"/>
              </a:lnSpc>
              <a:buFont typeface="Wingdings" panose="05000000000000000000" pitchFamily="2" charset="2"/>
              <a:buNone/>
              <a:defRPr/>
            </a:pPr>
            <a:r>
              <a:rPr lang="cs-CZ" altLang="cs-CZ" sz="2000" b="1" dirty="0">
                <a:solidFill>
                  <a:srgbClr val="FFFF00"/>
                </a:solidFill>
                <a:latin typeface="Times New Roman" panose="02020603050405020304" pitchFamily="18" charset="0"/>
              </a:rPr>
              <a:t>     </a:t>
            </a:r>
            <a:r>
              <a:rPr lang="cs-CZ" altLang="cs-CZ" sz="2000" b="1" dirty="0">
                <a:latin typeface="Times New Roman" panose="02020603050405020304" pitchFamily="18" charset="0"/>
              </a:rPr>
              <a:t>4. Trvale šířit povědomí, že </a:t>
            </a:r>
            <a:r>
              <a:rPr lang="cs-CZ" altLang="cs-CZ" sz="2000" b="1" dirty="0">
                <a:solidFill>
                  <a:srgbClr val="FFFF00"/>
                </a:solidFill>
                <a:latin typeface="Times New Roman" panose="02020603050405020304" pitchFamily="18" charset="0"/>
              </a:rPr>
              <a:t>Češi jsou smutnými šampióny v příjmu soli </a:t>
            </a:r>
            <a:r>
              <a:rPr lang="cs-CZ" altLang="cs-CZ" sz="2000" b="1" dirty="0">
                <a:latin typeface="Times New Roman" panose="02020603050405020304" pitchFamily="18" charset="0"/>
              </a:rPr>
              <a:t>(pediatři, rodiče našich „klientů“, jejich rodiny, učitelé, školní jídelny). Upozorňovat, že příliš vysoký konzum soli zvyšuje riziko hypertenze, u dětí vyvolává žízeň a tím i konzum kaloricky bohatých nápojů (např. u dětí tzv. soft drinky- prázdné kalorie a výsledkem je nadváha/obezita, které jsou rovněž rizikovým faktorem hypertenze.                                           </a:t>
            </a:r>
            <a:r>
              <a:rPr lang="cs-CZ" altLang="cs-CZ" sz="2000" b="1" dirty="0">
                <a:solidFill>
                  <a:srgbClr val="FF6600"/>
                </a:solidFill>
                <a:latin typeface="Times New Roman" panose="02020603050405020304" pitchFamily="18" charset="0"/>
              </a:rPr>
              <a:t>Posuzovat krevní tlak u dětí dle grafů, které mají všichni rodiče doma ve Zdravotním a očkovacím průkazu!!  </a:t>
            </a:r>
          </a:p>
          <a:p>
            <a:pPr eaLnBrk="1" hangingPunct="1">
              <a:lnSpc>
                <a:spcPct val="90000"/>
              </a:lnSpc>
              <a:buFont typeface="Wingdings" panose="05000000000000000000" pitchFamily="2" charset="2"/>
              <a:buNone/>
              <a:defRPr/>
            </a:pPr>
            <a:r>
              <a:rPr lang="cs-CZ" altLang="cs-CZ" sz="2400" b="1" dirty="0">
                <a:solidFill>
                  <a:srgbClr val="FF6600"/>
                </a:solidFill>
                <a:latin typeface="Times New Roman" panose="02020603050405020304" pitchFamily="18" charset="0"/>
              </a:rPr>
              <a:t>                       </a:t>
            </a:r>
            <a:endParaRPr lang="cs-CZ" altLang="cs-CZ" sz="2400" dirty="0">
              <a:solidFill>
                <a:srgbClr val="FF6600"/>
              </a:solidFill>
            </a:endParaRPr>
          </a:p>
        </p:txBody>
      </p:sp>
      <p:pic>
        <p:nvPicPr>
          <p:cNvPr id="45060" name="Picture 7" descr="m5prof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747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061" name="Object 4"/>
          <p:cNvGraphicFramePr>
            <a:graphicFrameLocks noGrp="1" noChangeAspect="1"/>
          </p:cNvGraphicFramePr>
          <p:nvPr>
            <p:ph sz="half" idx="2"/>
            <p:extLst>
              <p:ext uri="{D42A27DB-BD31-4B8C-83A1-F6EECF244321}">
                <p14:modId xmlns:p14="http://schemas.microsoft.com/office/powerpoint/2010/main" val="3184525709"/>
              </p:ext>
            </p:extLst>
          </p:nvPr>
        </p:nvGraphicFramePr>
        <p:xfrm>
          <a:off x="7660635" y="115887"/>
          <a:ext cx="1242066" cy="1851269"/>
        </p:xfrm>
        <a:graphic>
          <a:graphicData uri="http://schemas.openxmlformats.org/presentationml/2006/ole">
            <mc:AlternateContent xmlns:mc="http://schemas.openxmlformats.org/markup-compatibility/2006">
              <mc:Choice xmlns:v="urn:schemas-microsoft-com:vml" Requires="v">
                <p:oleObj spid="_x0000_s45073" name="Fotografie" r:id="rId5" imgW="9295238" imgH="13847619" progId="MSPhotoEd.3">
                  <p:embed/>
                </p:oleObj>
              </mc:Choice>
              <mc:Fallback>
                <p:oleObj name="Fotografie" r:id="rId5" imgW="9295238" imgH="13847619"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0635" y="115887"/>
                        <a:ext cx="1242066" cy="1851269"/>
                      </a:xfrm>
                      <a:prstGeom prst="rect">
                        <a:avLst/>
                      </a:prstGeom>
                      <a:noFill/>
                      <a:ln>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a:xfrm>
            <a:off x="685800" y="414338"/>
            <a:ext cx="7989888" cy="1358900"/>
          </a:xfrm>
        </p:spPr>
        <p:txBody>
          <a:bodyPr/>
          <a:lstStyle/>
          <a:p>
            <a:pPr eaLnBrk="1" hangingPunct="1">
              <a:defRPr/>
            </a:pPr>
            <a:r>
              <a:rPr lang="cs-CZ" altLang="cs-CZ" sz="3600">
                <a:solidFill>
                  <a:srgbClr val="FFFF00"/>
                </a:solidFill>
              </a:rPr>
              <a:t>Data z České republiky </a:t>
            </a:r>
            <a:br>
              <a:rPr lang="cs-CZ" altLang="cs-CZ" sz="3600">
                <a:solidFill>
                  <a:srgbClr val="FFFF00"/>
                </a:solidFill>
              </a:rPr>
            </a:br>
            <a:r>
              <a:rPr lang="cs-CZ" altLang="cs-CZ" sz="2000">
                <a:solidFill>
                  <a:schemeClr val="tx1"/>
                </a:solidFill>
              </a:rPr>
              <a:t>včetně vyšetření  </a:t>
            </a:r>
            <a:r>
              <a:rPr lang="cs-CZ" altLang="cs-CZ" sz="2000" u="sng">
                <a:solidFill>
                  <a:schemeClr val="tx1"/>
                </a:solidFill>
              </a:rPr>
              <a:t>22.598 dětí/dorostu ve věku 1- 17 let</a:t>
            </a:r>
            <a:r>
              <a:rPr lang="cs-CZ" altLang="cs-CZ" sz="2000" b="0">
                <a:solidFill>
                  <a:schemeClr val="tx1"/>
                </a:solidFill>
              </a:rPr>
              <a:t> </a:t>
            </a:r>
            <a:br>
              <a:rPr lang="cs-CZ" altLang="cs-CZ" sz="2000">
                <a:solidFill>
                  <a:schemeClr val="tx1"/>
                </a:solidFill>
              </a:rPr>
            </a:br>
            <a:r>
              <a:rPr lang="cs-CZ" altLang="cs-CZ" sz="2000">
                <a:solidFill>
                  <a:schemeClr val="tx1"/>
                </a:solidFill>
              </a:rPr>
              <a:t> </a:t>
            </a:r>
            <a:endParaRPr lang="cs-CZ" altLang="cs-CZ" sz="2000" b="0">
              <a:solidFill>
                <a:schemeClr val="tx1"/>
              </a:solidFill>
            </a:endParaRPr>
          </a:p>
        </p:txBody>
      </p:sp>
      <p:sp>
        <p:nvSpPr>
          <p:cNvPr id="137219" name="Rectangle 3"/>
          <p:cNvSpPr>
            <a:spLocks noGrp="1" noChangeArrowheads="1"/>
          </p:cNvSpPr>
          <p:nvPr>
            <p:ph type="body" idx="4294967295"/>
          </p:nvPr>
        </p:nvSpPr>
        <p:spPr>
          <a:xfrm>
            <a:off x="685800" y="1698625"/>
            <a:ext cx="7772400" cy="5159375"/>
          </a:xfrm>
        </p:spPr>
        <p:txBody>
          <a:bodyPr/>
          <a:lstStyle/>
          <a:p>
            <a:pPr algn="ctr" eaLnBrk="1" hangingPunct="1">
              <a:lnSpc>
                <a:spcPct val="80000"/>
              </a:lnSpc>
              <a:buFont typeface="Wingdings" panose="05000000000000000000" pitchFamily="2" charset="2"/>
              <a:buNone/>
              <a:defRPr/>
            </a:pPr>
            <a:r>
              <a:rPr lang="cs-CZ" altLang="cs-CZ" sz="1800" b="1">
                <a:solidFill>
                  <a:srgbClr val="FFFF00"/>
                </a:solidFill>
              </a:rPr>
              <a:t>     </a:t>
            </a:r>
            <a:r>
              <a:rPr lang="cs-CZ" altLang="cs-CZ" sz="1800" b="1">
                <a:solidFill>
                  <a:srgbClr val="FFFF00"/>
                </a:solidFill>
                <a:latin typeface="Times New Roman" pitchFamily="18" charset="0"/>
              </a:rPr>
              <a:t>Prehypertenze/Hypertenze</a:t>
            </a:r>
          </a:p>
          <a:p>
            <a:pPr algn="ctr" eaLnBrk="1" hangingPunct="1">
              <a:lnSpc>
                <a:spcPct val="80000"/>
              </a:lnSpc>
              <a:buFont typeface="Wingdings" panose="05000000000000000000" pitchFamily="2" charset="2"/>
              <a:buNone/>
              <a:defRPr/>
            </a:pPr>
            <a:r>
              <a:rPr lang="cs-CZ" altLang="cs-CZ" sz="1800" b="1">
                <a:solidFill>
                  <a:srgbClr val="FFFF00"/>
                </a:solidFill>
                <a:latin typeface="Times New Roman" pitchFamily="18" charset="0"/>
              </a:rPr>
              <a:t>   (děti a dorost)</a:t>
            </a:r>
          </a:p>
          <a:p>
            <a:pPr algn="ctr" eaLnBrk="1" hangingPunct="1">
              <a:lnSpc>
                <a:spcPct val="80000"/>
              </a:lnSpc>
              <a:buFont typeface="Wingdings" panose="05000000000000000000" pitchFamily="2" charset="2"/>
              <a:buNone/>
              <a:defRPr/>
            </a:pPr>
            <a:r>
              <a:rPr lang="cs-CZ" altLang="cs-CZ" sz="1400" b="1"/>
              <a:t>      </a:t>
            </a:r>
            <a:r>
              <a:rPr lang="cs-CZ" altLang="cs-CZ" sz="2000" b="1"/>
              <a:t>Věk/prevalence</a:t>
            </a:r>
          </a:p>
          <a:p>
            <a:pPr algn="ctr" eaLnBrk="1" hangingPunct="1">
              <a:lnSpc>
                <a:spcPct val="80000"/>
              </a:lnSpc>
              <a:buFont typeface="Wingdings" panose="05000000000000000000" pitchFamily="2" charset="2"/>
              <a:buNone/>
              <a:defRPr/>
            </a:pPr>
            <a:r>
              <a:rPr lang="cs-CZ" altLang="cs-CZ" sz="2000" b="1"/>
              <a:t>     14 = 10.8/ 4.12%</a:t>
            </a:r>
          </a:p>
          <a:p>
            <a:pPr algn="ctr" eaLnBrk="1" hangingPunct="1">
              <a:lnSpc>
                <a:spcPct val="80000"/>
              </a:lnSpc>
              <a:buFont typeface="Wingdings" panose="05000000000000000000" pitchFamily="2" charset="2"/>
              <a:buNone/>
              <a:defRPr/>
            </a:pPr>
            <a:r>
              <a:rPr lang="cs-CZ" altLang="cs-CZ" sz="2000" b="1"/>
              <a:t>	15  =  6.8/ 1.72%</a:t>
            </a:r>
          </a:p>
          <a:p>
            <a:pPr algn="ctr" eaLnBrk="1" hangingPunct="1">
              <a:lnSpc>
                <a:spcPct val="80000"/>
              </a:lnSpc>
              <a:buFont typeface="Wingdings" panose="05000000000000000000" pitchFamily="2" charset="2"/>
              <a:buNone/>
              <a:defRPr/>
            </a:pPr>
            <a:r>
              <a:rPr lang="cs-CZ" altLang="cs-CZ" sz="2000" b="1"/>
              <a:t>	16  =  6.1/ 2.02%</a:t>
            </a:r>
          </a:p>
          <a:p>
            <a:pPr algn="ctr" eaLnBrk="1" hangingPunct="1">
              <a:lnSpc>
                <a:spcPct val="80000"/>
              </a:lnSpc>
              <a:buFont typeface="Wingdings" panose="05000000000000000000" pitchFamily="2" charset="2"/>
              <a:buNone/>
              <a:defRPr/>
            </a:pPr>
            <a:r>
              <a:rPr lang="cs-CZ" altLang="cs-CZ" sz="2000" b="1"/>
              <a:t>	17  =  8.5/ 3.1%</a:t>
            </a:r>
          </a:p>
          <a:p>
            <a:pPr algn="ctr" eaLnBrk="1" hangingPunct="1">
              <a:lnSpc>
                <a:spcPct val="80000"/>
              </a:lnSpc>
              <a:buFont typeface="Wingdings" panose="05000000000000000000" pitchFamily="2" charset="2"/>
              <a:buNone/>
              <a:defRPr/>
            </a:pPr>
            <a:r>
              <a:rPr lang="cs-CZ" altLang="cs-CZ" sz="2000" b="1"/>
              <a:t>	18  =  6.1/ 3.7%</a:t>
            </a:r>
          </a:p>
          <a:p>
            <a:pPr algn="ctr" eaLnBrk="1" hangingPunct="1">
              <a:lnSpc>
                <a:spcPct val="80000"/>
              </a:lnSpc>
              <a:buFont typeface="Wingdings" panose="05000000000000000000" pitchFamily="2" charset="2"/>
              <a:buNone/>
              <a:defRPr/>
            </a:pPr>
            <a:endParaRPr lang="cs-CZ" altLang="cs-CZ" sz="2000" b="1">
              <a:solidFill>
                <a:schemeClr val="bg1"/>
              </a:solidFill>
            </a:endParaRPr>
          </a:p>
          <a:p>
            <a:pPr algn="ctr" eaLnBrk="1" hangingPunct="1">
              <a:lnSpc>
                <a:spcPct val="80000"/>
              </a:lnSpc>
              <a:buFont typeface="Wingdings" panose="05000000000000000000" pitchFamily="2" charset="2"/>
              <a:buNone/>
              <a:defRPr/>
            </a:pPr>
            <a:r>
              <a:rPr lang="cs-CZ" altLang="cs-CZ" sz="2000" b="1">
                <a:solidFill>
                  <a:srgbClr val="FFFF00"/>
                </a:solidFill>
                <a:latin typeface="Times New Roman" pitchFamily="18" charset="0"/>
              </a:rPr>
              <a:t>High normal</a:t>
            </a:r>
            <a:r>
              <a:rPr lang="cs-CZ" altLang="cs-CZ" sz="2000" b="1">
                <a:solidFill>
                  <a:schemeClr val="bg1"/>
                </a:solidFill>
                <a:latin typeface="Times New Roman" pitchFamily="18" charset="0"/>
              </a:rPr>
              <a:t> </a:t>
            </a:r>
            <a:r>
              <a:rPr lang="cs-CZ" altLang="cs-CZ" sz="2000" b="1">
                <a:solidFill>
                  <a:srgbClr val="FFFF00"/>
                </a:solidFill>
                <a:latin typeface="Times New Roman" pitchFamily="18" charset="0"/>
              </a:rPr>
              <a:t>BP/vysoce normální TK = dnes prehypertenze</a:t>
            </a:r>
          </a:p>
          <a:p>
            <a:pPr algn="ctr" eaLnBrk="1" hangingPunct="1">
              <a:lnSpc>
                <a:spcPct val="80000"/>
              </a:lnSpc>
              <a:buFont typeface="Wingdings" panose="05000000000000000000" pitchFamily="2" charset="2"/>
              <a:buNone/>
              <a:defRPr/>
            </a:pPr>
            <a:r>
              <a:rPr lang="cs-CZ" altLang="cs-CZ" sz="2000" b="1">
                <a:solidFill>
                  <a:srgbClr val="FFFF00"/>
                </a:solidFill>
                <a:latin typeface="Times New Roman" pitchFamily="18" charset="0"/>
              </a:rPr>
              <a:t>U dětí a dorostu TK mezi 90.- 95. percentilem tabulkových hodnot </a:t>
            </a:r>
          </a:p>
          <a:p>
            <a:pPr algn="ctr" eaLnBrk="1" hangingPunct="1">
              <a:lnSpc>
                <a:spcPct val="80000"/>
              </a:lnSpc>
              <a:buFont typeface="Wingdings" panose="05000000000000000000" pitchFamily="2" charset="2"/>
              <a:buNone/>
              <a:defRPr/>
            </a:pPr>
            <a:r>
              <a:rPr lang="cs-CZ" altLang="cs-CZ" sz="2000" b="1"/>
              <a:t>Důležité:  </a:t>
            </a:r>
          </a:p>
          <a:p>
            <a:pPr algn="ctr" eaLnBrk="1" hangingPunct="1">
              <a:lnSpc>
                <a:spcPct val="80000"/>
              </a:lnSpc>
              <a:buFont typeface="Wingdings" panose="05000000000000000000" pitchFamily="2" charset="2"/>
              <a:buNone/>
              <a:defRPr/>
            </a:pPr>
            <a:r>
              <a:rPr lang="cs-CZ" altLang="cs-CZ" sz="2000" b="1">
                <a:solidFill>
                  <a:srgbClr val="FFFF00"/>
                </a:solidFill>
                <a:latin typeface="Times New Roman" pitchFamily="18" charset="0"/>
              </a:rPr>
              <a:t>U dorostenců prehypertenze přechází do hypertenze v 7% ročně, </a:t>
            </a:r>
          </a:p>
          <a:p>
            <a:pPr algn="ctr" eaLnBrk="1" hangingPunct="1">
              <a:lnSpc>
                <a:spcPct val="80000"/>
              </a:lnSpc>
              <a:buFont typeface="Wingdings" panose="05000000000000000000" pitchFamily="2" charset="2"/>
              <a:buNone/>
              <a:defRPr/>
            </a:pPr>
            <a:r>
              <a:rPr lang="cs-CZ" altLang="cs-CZ" sz="2000" b="1">
                <a:solidFill>
                  <a:srgbClr val="FFFF00"/>
                </a:solidFill>
                <a:latin typeface="Times New Roman" pitchFamily="18" charset="0"/>
              </a:rPr>
              <a:t>je často spojena s obezitou!</a:t>
            </a:r>
          </a:p>
          <a:p>
            <a:pPr algn="ctr" eaLnBrk="1" hangingPunct="1">
              <a:lnSpc>
                <a:spcPct val="80000"/>
              </a:lnSpc>
              <a:buFont typeface="Wingdings" panose="05000000000000000000" pitchFamily="2" charset="2"/>
              <a:buNone/>
              <a:defRPr/>
            </a:pPr>
            <a:endParaRPr lang="cs-CZ" altLang="cs-CZ" sz="2000" b="1">
              <a:solidFill>
                <a:srgbClr val="FFFF00"/>
              </a:solidFill>
              <a:latin typeface="Times New Roman" pitchFamily="18" charset="0"/>
            </a:endParaRPr>
          </a:p>
          <a:p>
            <a:pPr algn="ctr" eaLnBrk="1" hangingPunct="1">
              <a:lnSpc>
                <a:spcPct val="80000"/>
              </a:lnSpc>
              <a:buFont typeface="Wingdings" panose="05000000000000000000" pitchFamily="2" charset="2"/>
              <a:buNone/>
              <a:defRPr/>
            </a:pPr>
            <a:r>
              <a:rPr lang="cs-CZ" altLang="cs-CZ" sz="1200" b="1">
                <a:solidFill>
                  <a:srgbClr val="FFFF00"/>
                </a:solidFill>
              </a:rPr>
              <a:t>Monografie</a:t>
            </a:r>
            <a:r>
              <a:rPr lang="cs-CZ" altLang="cs-CZ" sz="1200" b="1">
                <a:solidFill>
                  <a:schemeClr val="bg1"/>
                </a:solidFill>
              </a:rPr>
              <a:t>:</a:t>
            </a:r>
            <a:r>
              <a:rPr lang="cs-CZ" altLang="cs-CZ" sz="1200" b="1">
                <a:solidFill>
                  <a:srgbClr val="FFCC00"/>
                </a:solidFill>
              </a:rPr>
              <a:t> Velemínský M, Adámková V, Janda J, Seeman T: </a:t>
            </a:r>
          </a:p>
          <a:p>
            <a:pPr algn="ctr" eaLnBrk="1" hangingPunct="1">
              <a:lnSpc>
                <a:spcPct val="80000"/>
              </a:lnSpc>
              <a:buFont typeface="Wingdings" panose="05000000000000000000" pitchFamily="2" charset="2"/>
              <a:buNone/>
              <a:defRPr/>
            </a:pPr>
            <a:r>
              <a:rPr lang="cs-CZ" altLang="cs-CZ" sz="1200" b="1">
                <a:solidFill>
                  <a:srgbClr val="FFCC00"/>
                </a:solidFill>
              </a:rPr>
              <a:t>Normální hodnoty krevního tlaku u dětí a dorostu v ČR,   Triton, 2003 </a:t>
            </a:r>
          </a:p>
        </p:txBody>
      </p:sp>
      <p:pic>
        <p:nvPicPr>
          <p:cNvPr id="9220" name="Picture 5" descr="Normální hodnoty krevního tlaku u dětí a dorostu v Č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1844675"/>
            <a:ext cx="1600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466725" y="1628775"/>
            <a:ext cx="2736850" cy="2649538"/>
          </a:xfrm>
          <a:prstGeom prst="rect">
            <a:avLst/>
          </a:prstGeom>
          <a:noFill/>
          <a:ln>
            <a:noFill/>
          </a:ln>
          <a:effectLst/>
          <a:extLst/>
        </p:spPr>
        <p:txBody>
          <a:bodyPr>
            <a:spAutoFit/>
          </a:bodyPr>
          <a:lstStyle/>
          <a:p>
            <a:pPr algn="ctr" eaLnBrk="1" hangingPunct="1">
              <a:defRPr/>
            </a:pPr>
            <a:r>
              <a:rPr lang="cs-CZ" altLang="cs-CZ" sz="2000" b="1">
                <a:solidFill>
                  <a:srgbClr val="FFFF00"/>
                </a:solidFill>
                <a:effectLst>
                  <a:outerShdw blurRad="38100" dist="38100" dir="2700000" algn="tl">
                    <a:srgbClr val="000000"/>
                  </a:outerShdw>
                </a:effectLst>
                <a:latin typeface="Times New Roman" pitchFamily="18" charset="0"/>
              </a:rPr>
              <a:t>Prevalence hypertenze</a:t>
            </a:r>
            <a:r>
              <a:rPr lang="cs-CZ" altLang="cs-CZ" sz="2000" b="1">
                <a:solidFill>
                  <a:srgbClr val="FFFF00"/>
                </a:solidFill>
                <a:effectLst>
                  <a:outerShdw blurRad="38100" dist="38100" dir="2700000" algn="tl">
                    <a:srgbClr val="000000"/>
                  </a:outerShdw>
                </a:effectLst>
                <a:latin typeface="Garamond" pitchFamily="18" charset="0"/>
              </a:rPr>
              <a:t>  v CZ- dospělí- 43.6%!</a:t>
            </a:r>
            <a:r>
              <a:rPr lang="cs-CZ" altLang="cs-CZ" b="1">
                <a:effectLst>
                  <a:outerShdw blurRad="38100" dist="38100" dir="2700000" algn="tl">
                    <a:srgbClr val="000000"/>
                  </a:outerShdw>
                </a:effectLst>
                <a:latin typeface="Garamond" pitchFamily="18" charset="0"/>
              </a:rPr>
              <a:t>                            </a:t>
            </a:r>
            <a:endParaRPr lang="cs-CZ" altLang="cs-CZ" sz="2000" b="1">
              <a:effectLst>
                <a:outerShdw blurRad="38100" dist="38100" dir="2700000" algn="tl">
                  <a:srgbClr val="000000"/>
                </a:outerShdw>
              </a:effectLst>
              <a:latin typeface="Garamond" pitchFamily="18" charset="0"/>
            </a:endParaRPr>
          </a:p>
          <a:p>
            <a:pPr algn="ctr" eaLnBrk="1" hangingPunct="1">
              <a:defRPr/>
            </a:pPr>
            <a:r>
              <a:rPr lang="cs-CZ" altLang="cs-CZ" sz="2000" b="1">
                <a:effectLst>
                  <a:outerShdw blurRad="38100" dist="38100" dir="2700000" algn="tl">
                    <a:srgbClr val="000000"/>
                  </a:outerShdw>
                </a:effectLst>
                <a:latin typeface="Garamond" pitchFamily="18" charset="0"/>
              </a:rPr>
              <a:t>Muži 50,2 %</a:t>
            </a:r>
          </a:p>
          <a:p>
            <a:pPr algn="ctr" eaLnBrk="1" hangingPunct="1">
              <a:defRPr/>
            </a:pPr>
            <a:r>
              <a:rPr lang="cs-CZ" altLang="cs-CZ" sz="2000" b="1">
                <a:effectLst>
                  <a:outerShdw blurRad="38100" dist="38100" dir="2700000" algn="tl">
                    <a:srgbClr val="000000"/>
                  </a:outerShdw>
                </a:effectLst>
                <a:latin typeface="Garamond" pitchFamily="18" charset="0"/>
              </a:rPr>
              <a:t>Ženy 37,2 %</a:t>
            </a:r>
          </a:p>
          <a:p>
            <a:pPr algn="ctr" eaLnBrk="1" hangingPunct="1">
              <a:defRPr/>
            </a:pPr>
            <a:r>
              <a:rPr lang="cs-CZ" altLang="cs-CZ" sz="1400" b="1">
                <a:solidFill>
                  <a:srgbClr val="FFCC00"/>
                </a:solidFill>
                <a:effectLst>
                  <a:outerShdw blurRad="38100" dist="38100" dir="2700000" algn="tl">
                    <a:srgbClr val="000000"/>
                  </a:outerShdw>
                </a:effectLst>
                <a:latin typeface="Garamond" pitchFamily="18" charset="0"/>
              </a:rPr>
              <a:t>(Cífková R et al., J Hypertens </a:t>
            </a:r>
          </a:p>
          <a:p>
            <a:pPr algn="ctr">
              <a:lnSpc>
                <a:spcPct val="80000"/>
              </a:lnSpc>
              <a:spcBef>
                <a:spcPct val="20000"/>
              </a:spcBef>
              <a:buClr>
                <a:schemeClr val="hlink"/>
              </a:buClr>
              <a:buSzPct val="75000"/>
              <a:buFont typeface="Monotype Sorts" pitchFamily="2" charset="2"/>
              <a:buNone/>
              <a:defRPr/>
            </a:pPr>
            <a:r>
              <a:rPr lang="cs-CZ" altLang="cs-CZ" sz="1400" b="1">
                <a:solidFill>
                  <a:srgbClr val="FFCC00"/>
                </a:solidFill>
                <a:effectLst>
                  <a:outerShdw blurRad="38100" dist="38100" dir="2700000" algn="tl">
                    <a:srgbClr val="000000"/>
                  </a:outerShdw>
                </a:effectLst>
                <a:latin typeface="Garamond" pitchFamily="18" charset="0"/>
              </a:rPr>
              <a:t>2010;28(11):2196–2203)</a:t>
            </a:r>
          </a:p>
          <a:p>
            <a:pPr algn="ctr" eaLnBrk="1" hangingPunct="1">
              <a:defRPr/>
            </a:pPr>
            <a:endParaRPr lang="cs-CZ" altLang="cs-CZ" sz="2400" b="1">
              <a:solidFill>
                <a:srgbClr val="FFCC00"/>
              </a:solidFill>
              <a:effectLst>
                <a:outerShdw blurRad="38100" dist="38100" dir="2700000" algn="tl">
                  <a:srgbClr val="000000"/>
                </a:outerShdw>
              </a:effectLst>
              <a:latin typeface="Garamond" pitchFamily="18" charset="0"/>
            </a:endParaRPr>
          </a:p>
          <a:p>
            <a:pPr algn="ctr" eaLnBrk="1" hangingPunct="1">
              <a:defRPr/>
            </a:pPr>
            <a:endParaRPr lang="cs-CZ" altLang="cs-CZ" sz="2400" b="1">
              <a:solidFill>
                <a:srgbClr val="FFCC00"/>
              </a:solidFill>
              <a:effectLst>
                <a:outerShdw blurRad="38100" dist="38100" dir="2700000" algn="tl">
                  <a:srgbClr val="000000"/>
                </a:outerShdw>
              </a:effectLst>
              <a:latin typeface="Garamond" pitchFamily="18" charset="0"/>
            </a:endParaRPr>
          </a:p>
          <a:p>
            <a:pPr algn="ctr" eaLnBrk="1" hangingPunct="1">
              <a:defRPr/>
            </a:pPr>
            <a:endParaRPr lang="cs-CZ" altLang="cs-CZ" sz="1200" b="1">
              <a:solidFill>
                <a:schemeClr val="accent1"/>
              </a:solidFill>
              <a:effectLst>
                <a:outerShdw blurRad="38100" dist="38100" dir="2700000" algn="tl">
                  <a:srgbClr val="000000"/>
                </a:outerShdw>
              </a:effectLst>
              <a:latin typeface="Garamond"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effectLst/>
            </a:endParaRPr>
          </a:p>
        </p:txBody>
      </p:sp>
      <p:sp>
        <p:nvSpPr>
          <p:cNvPr id="14339" name="Rectangle 3"/>
          <p:cNvSpPr>
            <a:spLocks noGrp="1" noChangeArrowheads="1"/>
          </p:cNvSpPr>
          <p:nvPr>
            <p:ph type="body" idx="1"/>
          </p:nvPr>
        </p:nvSpPr>
        <p:spPr>
          <a:xfrm>
            <a:off x="457200" y="1600200"/>
            <a:ext cx="8291513" cy="4924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effectLst/>
            </a:endParaRPr>
          </a:p>
        </p:txBody>
      </p:sp>
      <p:sp>
        <p:nvSpPr>
          <p:cNvPr id="2" name="Nadpis 1"/>
          <p:cNvSpPr>
            <a:spLocks/>
          </p:cNvSpPr>
          <p:nvPr/>
        </p:nvSpPr>
        <p:spPr bwMode="auto">
          <a:xfrm>
            <a:off x="1193800" y="265113"/>
            <a:ext cx="633095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lgn="ctr" eaLnBrk="0" hangingPunct="0">
              <a:defRPr sz="4400" b="1">
                <a:solidFill>
                  <a:schemeClr val="tx2"/>
                </a:solidFill>
                <a:latin typeface="Garamond" panose="02020404030301010803" pitchFamily="18" charset="0"/>
              </a:defRPr>
            </a:lvl1pPr>
            <a:lvl2pPr algn="ctr" eaLnBrk="0" hangingPunct="0">
              <a:defRPr sz="4400" b="1">
                <a:solidFill>
                  <a:schemeClr val="tx2"/>
                </a:solidFill>
                <a:latin typeface="Garamond" panose="02020404030301010803" pitchFamily="18" charset="0"/>
              </a:defRPr>
            </a:lvl2pPr>
            <a:lvl3pPr algn="ctr" eaLnBrk="0" hangingPunct="0">
              <a:defRPr sz="4400" b="1">
                <a:solidFill>
                  <a:schemeClr val="tx2"/>
                </a:solidFill>
                <a:latin typeface="Garamond" panose="02020404030301010803" pitchFamily="18" charset="0"/>
              </a:defRPr>
            </a:lvl3pPr>
            <a:lvl4pPr algn="ctr" eaLnBrk="0" hangingPunct="0">
              <a:defRPr sz="4400" b="1">
                <a:solidFill>
                  <a:schemeClr val="tx2"/>
                </a:solidFill>
                <a:latin typeface="Garamond" panose="02020404030301010803" pitchFamily="18" charset="0"/>
              </a:defRPr>
            </a:lvl4pPr>
            <a:lvl5pPr algn="ctr" eaLnBrk="0" hangingPunct="0">
              <a:defRPr sz="4400" b="1">
                <a:solidFill>
                  <a:schemeClr val="tx2"/>
                </a:solidFill>
                <a:latin typeface="Garamond" panose="02020404030301010803" pitchFamily="18" charset="0"/>
              </a:defRPr>
            </a:lvl5pPr>
            <a:lvl6pPr marL="457200" algn="ctr" eaLnBrk="0" fontAlgn="base" hangingPunct="0">
              <a:spcBef>
                <a:spcPct val="0"/>
              </a:spcBef>
              <a:spcAft>
                <a:spcPct val="0"/>
              </a:spcAft>
              <a:defRPr sz="4400" b="1">
                <a:solidFill>
                  <a:schemeClr val="tx2"/>
                </a:solidFill>
                <a:latin typeface="Garamond" panose="02020404030301010803" pitchFamily="18" charset="0"/>
              </a:defRPr>
            </a:lvl6pPr>
            <a:lvl7pPr marL="914400" algn="ctr" eaLnBrk="0" fontAlgn="base" hangingPunct="0">
              <a:spcBef>
                <a:spcPct val="0"/>
              </a:spcBef>
              <a:spcAft>
                <a:spcPct val="0"/>
              </a:spcAft>
              <a:defRPr sz="4400" b="1">
                <a:solidFill>
                  <a:schemeClr val="tx2"/>
                </a:solidFill>
                <a:latin typeface="Garamond" panose="02020404030301010803" pitchFamily="18" charset="0"/>
              </a:defRPr>
            </a:lvl7pPr>
            <a:lvl8pPr marL="1371600" algn="ctr" eaLnBrk="0" fontAlgn="base" hangingPunct="0">
              <a:spcBef>
                <a:spcPct val="0"/>
              </a:spcBef>
              <a:spcAft>
                <a:spcPct val="0"/>
              </a:spcAft>
              <a:defRPr sz="4400" b="1">
                <a:solidFill>
                  <a:schemeClr val="tx2"/>
                </a:solidFill>
                <a:latin typeface="Garamond" panose="02020404030301010803" pitchFamily="18" charset="0"/>
              </a:defRPr>
            </a:lvl8pPr>
            <a:lvl9pPr marL="1828800" algn="ctr" eaLnBrk="0" fontAlgn="base" hangingPunct="0">
              <a:spcBef>
                <a:spcPct val="0"/>
              </a:spcBef>
              <a:spcAft>
                <a:spcPct val="0"/>
              </a:spcAft>
              <a:defRPr sz="4400" b="1">
                <a:solidFill>
                  <a:schemeClr val="tx2"/>
                </a:solidFill>
                <a:latin typeface="Garamond" panose="02020404030301010803" pitchFamily="18" charset="0"/>
              </a:defRPr>
            </a:lvl9pPr>
          </a:lstStyle>
          <a:p>
            <a:pPr>
              <a:defRPr/>
            </a:pPr>
            <a:r>
              <a:rPr lang="cs-CZ" altLang="cs-CZ" b="0">
                <a:effectLst>
                  <a:outerShdw blurRad="38100" dist="38100" dir="2700000" algn="tl">
                    <a:srgbClr val="000000"/>
                  </a:outerShdw>
                </a:effectLst>
              </a:rPr>
              <a:t>            </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0350"/>
            <a:ext cx="6121400" cy="4024313"/>
          </a:xfrm>
          <a:prstGeom prst="rect">
            <a:avLst/>
          </a:prstGeom>
          <a:solidFill>
            <a:srgbClr val="FF0000"/>
          </a:solidFill>
          <a:ln w="28575">
            <a:solidFill>
              <a:srgbClr val="FF3300"/>
            </a:solidFill>
            <a:miter lim="800000"/>
            <a:headEnd/>
            <a:tailEnd/>
          </a:ln>
        </p:spPr>
      </p:pic>
      <p:sp>
        <p:nvSpPr>
          <p:cNvPr id="14342" name="Text Box 6"/>
          <p:cNvSpPr txBox="1">
            <a:spLocks noChangeArrowheads="1"/>
          </p:cNvSpPr>
          <p:nvPr/>
        </p:nvSpPr>
        <p:spPr bwMode="auto">
          <a:xfrm>
            <a:off x="755650" y="4497388"/>
            <a:ext cx="80645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2800" b="1">
                <a:latin typeface="Times New Roman" panose="02020603050405020304" pitchFamily="18" charset="0"/>
              </a:rPr>
              <a:t>Intersalt  Study</a:t>
            </a:r>
          </a:p>
          <a:p>
            <a:pPr eaLnBrk="1" hangingPunct="1">
              <a:spcBef>
                <a:spcPct val="0"/>
              </a:spcBef>
              <a:buClrTx/>
              <a:buSzTx/>
              <a:buFontTx/>
              <a:buNone/>
            </a:pPr>
            <a:r>
              <a:rPr lang="cs-CZ" altLang="cs-CZ" sz="1800" b="1">
                <a:solidFill>
                  <a:srgbClr val="FFFF00"/>
                </a:solidFill>
                <a:latin typeface="Times New Roman" panose="02020603050405020304" pitchFamily="18" charset="0"/>
              </a:rPr>
              <a:t>Snížení spotřeby NaCl o 6 g – u 22 - 55letých = snížení TK o 10 mm Hg.            USA  TOPH 2007- 3126 pac. 30 - 54 let -  25% pokles KV rizika.              Metaanalýza  28 studií  snížení na 6 z 10 g-  u hypertoniků snížení  sTK o  7, dTK o 4 mm Hg,  u normotoniků  sTK o 4,   dTK o 2 mm Hg.                                       Austrálie 2009  -  rezistentní  hypertenze-snížení sTK o 22;  dTK o 9,1 mmHg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defRPr/>
            </a:pPr>
            <a:endParaRPr lang="cs-CZ" altLang="cs-CZ">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type="body" idx="4294967295"/>
          </p:nvPr>
        </p:nvSpPr>
        <p:spPr/>
        <p:txBody>
          <a:bodyPr/>
          <a:lstStyle/>
          <a:p>
            <a:pPr eaLnBrk="1" hangingPunct="1">
              <a:defRPr/>
            </a:pPr>
            <a:endParaRPr lang="cs-CZ" altLang="cs-CZ">
              <a:latin typeface="Times New Roman" panose="02020603050405020304" pitchFamily="18" charset="0"/>
              <a:cs typeface="Times New Roman" panose="02020603050405020304" pitchFamily="18" charset="0"/>
            </a:endParaRPr>
          </a:p>
        </p:txBody>
      </p:sp>
      <p:pic>
        <p:nvPicPr>
          <p:cNvPr id="29700" name="Picture 4" descr="http://www.vimcojim.cz/files/aktuality/mapa%20soli_560x459.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188" y="0"/>
            <a:ext cx="7524750"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1716088" y="5734050"/>
            <a:ext cx="4800600" cy="571500"/>
          </a:xfrm>
          <a:prstGeom prst="rect">
            <a:avLst/>
          </a:prstGeom>
          <a:solidFill>
            <a:srgbClr val="FFFFFF"/>
          </a:solidFill>
          <a:ln w="9525">
            <a:solidFill>
              <a:srgbClr val="000000"/>
            </a:solidFill>
            <a:miter lim="800000"/>
            <a:headEnd/>
            <a:tailEnd/>
          </a:ln>
        </p:spPr>
        <p:txBody>
          <a:bodyPr/>
          <a:lstStyle/>
          <a:p>
            <a:pPr eaLnBrk="1" hangingPunct="1">
              <a:buClr>
                <a:schemeClr val="hlink"/>
              </a:buClr>
              <a:buSzPct val="70000"/>
              <a:buFont typeface="Wingdings" pitchFamily="2" charset="2"/>
              <a:buNone/>
              <a:defRPr/>
            </a:pPr>
            <a:r>
              <a:rPr lang="cs-CZ" altLang="ja-JP" sz="1400" b="1">
                <a:solidFill>
                  <a:schemeClr val="bg1"/>
                </a:solidFill>
                <a:effectLst>
                  <a:outerShdw blurRad="38100" dist="38100" dir="2700000" algn="tl">
                    <a:srgbClr val="C0C0C0"/>
                  </a:outerShdw>
                </a:effectLst>
                <a:latin typeface="Times New Roman" pitchFamily="18" charset="0"/>
                <a:ea typeface="MS Mincho" pitchFamily="49" charset="-128"/>
                <a:cs typeface="Times New Roman" pitchFamily="18" charset="0"/>
              </a:rPr>
              <a:t>Salt intake (in g/day/person), gold medal in Europe/Asia = Turkey, then Hungary, Croatia, Macedonia, Czech Republic</a:t>
            </a:r>
            <a:endParaRPr lang="cs-CZ" altLang="ja-JP" sz="2400">
              <a:solidFill>
                <a:schemeClr val="bg1"/>
              </a:solidFill>
              <a:effectLst>
                <a:outerShdw blurRad="38100" dist="38100" dir="2700000" algn="tl">
                  <a:srgbClr val="C0C0C0"/>
                </a:outerShdw>
              </a:effectLst>
              <a:latin typeface="Times New Roman" pitchFamily="18" charset="0"/>
              <a:ea typeface="MS Mincho" pitchFamily="49" charset="-128"/>
              <a:cs typeface="Times New Roman" pitchFamily="18" charset="0"/>
            </a:endParaRPr>
          </a:p>
        </p:txBody>
      </p:sp>
      <p:sp>
        <p:nvSpPr>
          <p:cNvPr id="25606" name="Rectangle 6"/>
          <p:cNvSpPr>
            <a:spLocks noChangeArrowheads="1"/>
          </p:cNvSpPr>
          <p:nvPr/>
        </p:nvSpPr>
        <p:spPr bwMode="auto">
          <a:xfrm>
            <a:off x="0" y="652463"/>
            <a:ext cx="184150" cy="457200"/>
          </a:xfrm>
          <a:prstGeom prst="rect">
            <a:avLst/>
          </a:prstGeom>
          <a:noFill/>
          <a:ln>
            <a:noFill/>
          </a:ln>
          <a:effectLst/>
          <a:extLst/>
        </p:spPr>
        <p:txBody>
          <a:bodyPr wrap="none" anchor="ctr">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endParaRPr lang="cs-CZ" altLang="cs-CZ" sz="2400" b="1" u="sng">
              <a:latin typeface="Times New Roman" panose="02020603050405020304" pitchFamily="18" charset="0"/>
              <a:cs typeface="Times New Roman" panose="02020603050405020304" pitchFamily="18" charset="0"/>
            </a:endParaRPr>
          </a:p>
        </p:txBody>
      </p:sp>
      <p:sp>
        <p:nvSpPr>
          <p:cNvPr id="25607" name="Rectangle 7"/>
          <p:cNvSpPr>
            <a:spLocks noChangeArrowheads="1"/>
          </p:cNvSpPr>
          <p:nvPr/>
        </p:nvSpPr>
        <p:spPr bwMode="auto">
          <a:xfrm>
            <a:off x="0" y="652463"/>
            <a:ext cx="184150" cy="457200"/>
          </a:xfrm>
          <a:prstGeom prst="rect">
            <a:avLst/>
          </a:prstGeom>
          <a:noFill/>
          <a:ln>
            <a:noFill/>
          </a:ln>
          <a:effectLst/>
          <a:extLst/>
        </p:spPr>
        <p:txBody>
          <a:bodyPr wrap="none" anchor="ctr">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endParaRPr lang="cs-CZ" altLang="cs-CZ" sz="2400" b="1" u="sng">
              <a:latin typeface="Times New Roman" panose="02020603050405020304" pitchFamily="18" charset="0"/>
              <a:cs typeface="Times New Roman" panose="02020603050405020304" pitchFamily="18" charset="0"/>
            </a:endParaRPr>
          </a:p>
        </p:txBody>
      </p:sp>
      <p:sp>
        <p:nvSpPr>
          <p:cNvPr id="25608" name="Rectangle 8"/>
          <p:cNvSpPr>
            <a:spLocks noChangeArrowheads="1"/>
          </p:cNvSpPr>
          <p:nvPr/>
        </p:nvSpPr>
        <p:spPr bwMode="auto">
          <a:xfrm>
            <a:off x="0" y="5024438"/>
            <a:ext cx="184150" cy="457200"/>
          </a:xfrm>
          <a:prstGeom prst="rect">
            <a:avLst/>
          </a:prstGeom>
          <a:noFill/>
          <a:ln>
            <a:noFill/>
          </a:ln>
          <a:effectLst/>
          <a:extLst/>
        </p:spPr>
        <p:txBody>
          <a:bodyPr wrap="none" anchor="ctr">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endParaRPr lang="cs-CZ" altLang="cs-CZ" sz="2400">
              <a:latin typeface="Times New Roman" panose="02020603050405020304" pitchFamily="18" charset="0"/>
              <a:cs typeface="Times New Roman" panose="02020603050405020304" pitchFamily="18" charset="0"/>
            </a:endParaRPr>
          </a:p>
        </p:txBody>
      </p:sp>
      <p:sp>
        <p:nvSpPr>
          <p:cNvPr id="29705" name="Text Box 11"/>
          <p:cNvSpPr txBox="1">
            <a:spLocks noChangeArrowheads="1"/>
          </p:cNvSpPr>
          <p:nvPr/>
        </p:nvSpPr>
        <p:spPr bwMode="auto">
          <a:xfrm>
            <a:off x="6372225" y="2444750"/>
            <a:ext cx="1865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600" b="1">
                <a:solidFill>
                  <a:schemeClr val="bg1"/>
                </a:solidFill>
                <a:latin typeface="Times New Roman" panose="02020603050405020304" pitchFamily="18" charset="0"/>
                <a:cs typeface="Times New Roman" panose="02020603050405020304" pitchFamily="18" charset="0"/>
              </a:rPr>
              <a:t>Grams/person/day</a:t>
            </a:r>
          </a:p>
        </p:txBody>
      </p:sp>
      <p:sp>
        <p:nvSpPr>
          <p:cNvPr id="29706" name="Text Box 12"/>
          <p:cNvSpPr txBox="1">
            <a:spLocks noChangeArrowheads="1"/>
          </p:cNvSpPr>
          <p:nvPr/>
        </p:nvSpPr>
        <p:spPr bwMode="auto">
          <a:xfrm>
            <a:off x="5364163" y="26193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2"/>
                </a:solidFill>
                <a:latin typeface="Times New Roman" panose="02020603050405020304" pitchFamily="18" charset="0"/>
                <a:cs typeface="Times New Roman" panose="02020603050405020304" pitchFamily="18" charset="0"/>
              </a:rPr>
              <a:t>Latvia</a:t>
            </a:r>
          </a:p>
        </p:txBody>
      </p:sp>
      <p:sp>
        <p:nvSpPr>
          <p:cNvPr id="29707" name="AutoShape 13"/>
          <p:cNvSpPr>
            <a:spLocks noChangeArrowheads="1"/>
          </p:cNvSpPr>
          <p:nvPr/>
        </p:nvSpPr>
        <p:spPr bwMode="auto">
          <a:xfrm>
            <a:off x="5394325" y="2635250"/>
            <a:ext cx="617538" cy="73025"/>
          </a:xfrm>
          <a:prstGeom prst="leftArrow">
            <a:avLst>
              <a:gd name="adj1" fmla="val 50000"/>
              <a:gd name="adj2" fmla="val 123442"/>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cs-CZ" altLang="cs-CZ" sz="1800">
              <a:latin typeface="Times New Roman" panose="02020603050405020304" pitchFamily="18" charset="0"/>
              <a:cs typeface="Times New Roman" panose="02020603050405020304" pitchFamily="18" charset="0"/>
            </a:endParaRPr>
          </a:p>
        </p:txBody>
      </p:sp>
      <p:sp>
        <p:nvSpPr>
          <p:cNvPr id="29708" name="Text Box 14"/>
          <p:cNvSpPr txBox="1">
            <a:spLocks noChangeArrowheads="1"/>
          </p:cNvSpPr>
          <p:nvPr/>
        </p:nvSpPr>
        <p:spPr bwMode="auto">
          <a:xfrm>
            <a:off x="4500563" y="4365625"/>
            <a:ext cx="87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2"/>
                </a:solidFill>
                <a:latin typeface="Times New Roman" panose="02020603050405020304" pitchFamily="18" charset="0"/>
                <a:cs typeface="Times New Roman" panose="02020603050405020304" pitchFamily="18" charset="0"/>
              </a:rPr>
              <a:t>Hungary</a:t>
            </a:r>
          </a:p>
        </p:txBody>
      </p:sp>
      <p:sp>
        <p:nvSpPr>
          <p:cNvPr id="29709" name="AutoShape 15"/>
          <p:cNvSpPr>
            <a:spLocks noChangeArrowheads="1"/>
          </p:cNvSpPr>
          <p:nvPr/>
        </p:nvSpPr>
        <p:spPr bwMode="auto">
          <a:xfrm>
            <a:off x="4500563" y="4365625"/>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cs-CZ" altLang="cs-CZ" sz="1800">
              <a:latin typeface="Times New Roman" panose="02020603050405020304" pitchFamily="18" charset="0"/>
              <a:cs typeface="Times New Roman" panose="02020603050405020304" pitchFamily="18" charset="0"/>
            </a:endParaRPr>
          </a:p>
        </p:txBody>
      </p:sp>
      <p:sp>
        <p:nvSpPr>
          <p:cNvPr id="29710" name="Text Box 16"/>
          <p:cNvSpPr txBox="1">
            <a:spLocks noChangeArrowheads="1"/>
          </p:cNvSpPr>
          <p:nvPr/>
        </p:nvSpPr>
        <p:spPr bwMode="auto">
          <a:xfrm>
            <a:off x="4003675" y="3700463"/>
            <a:ext cx="434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cs typeface="Times New Roman" panose="02020603050405020304" pitchFamily="18" charset="0"/>
              </a:rPr>
              <a:t>CZ</a:t>
            </a:r>
          </a:p>
        </p:txBody>
      </p:sp>
      <p:sp>
        <p:nvSpPr>
          <p:cNvPr id="29711" name="TextovéPole 1"/>
          <p:cNvSpPr txBox="1">
            <a:spLocks noChangeArrowheads="1"/>
          </p:cNvSpPr>
          <p:nvPr/>
        </p:nvSpPr>
        <p:spPr bwMode="auto">
          <a:xfrm>
            <a:off x="755650" y="1719263"/>
            <a:ext cx="2720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2000" b="1">
                <a:solidFill>
                  <a:schemeClr val="bg1"/>
                </a:solidFill>
                <a:latin typeface="Times New Roman" panose="02020603050405020304" pitchFamily="18" charset="0"/>
                <a:cs typeface="Times New Roman" panose="02020603050405020304" pitchFamily="18" charset="0"/>
              </a:rPr>
              <a:t>Spotřeba soli v Evropě</a:t>
            </a:r>
            <a:r>
              <a:rPr lang="cs-CZ" altLang="cs-CZ" sz="2400" b="1">
                <a:solidFill>
                  <a:schemeClr val="bg1"/>
                </a:solidFill>
                <a:latin typeface="Times New Roman" panose="02020603050405020304" pitchFamily="18" charset="0"/>
                <a:cs typeface="Times New Roman" panose="02020603050405020304" pitchFamily="18" charset="0"/>
              </a:rPr>
              <a:t> </a:t>
            </a:r>
          </a:p>
          <a:p>
            <a:pPr algn="ctr" eaLnBrk="1" hangingPunct="1">
              <a:spcBef>
                <a:spcPct val="0"/>
              </a:spcBef>
              <a:buClrTx/>
              <a:buSzTx/>
              <a:buFontTx/>
              <a:buNone/>
            </a:pPr>
            <a:r>
              <a:rPr lang="cs-CZ" altLang="cs-CZ" sz="1600" b="1">
                <a:solidFill>
                  <a:schemeClr val="bg1"/>
                </a:solidFill>
                <a:latin typeface="Times New Roman" panose="02020603050405020304" pitchFamily="18" charset="0"/>
                <a:cs typeface="Times New Roman" panose="02020603050405020304" pitchFamily="18" charset="0"/>
              </a:rPr>
              <a:t>Smutná zpráva pro ČR</a:t>
            </a:r>
          </a:p>
        </p:txBody>
      </p:sp>
      <p:sp>
        <p:nvSpPr>
          <p:cNvPr id="29712" name="TextovéPole 2"/>
          <p:cNvSpPr txBox="1">
            <a:spLocks noChangeArrowheads="1"/>
          </p:cNvSpPr>
          <p:nvPr/>
        </p:nvSpPr>
        <p:spPr bwMode="auto">
          <a:xfrm>
            <a:off x="3681413" y="3552825"/>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cs typeface="Times New Roman" panose="02020603050405020304" pitchFamily="18" charset="0"/>
              </a:rPr>
              <a:t>D</a:t>
            </a:r>
          </a:p>
        </p:txBody>
      </p:sp>
      <p:sp>
        <p:nvSpPr>
          <p:cNvPr id="29713" name="TextovéPole 4"/>
          <p:cNvSpPr txBox="1">
            <a:spLocks noChangeArrowheads="1"/>
          </p:cNvSpPr>
          <p:nvPr/>
        </p:nvSpPr>
        <p:spPr bwMode="auto">
          <a:xfrm>
            <a:off x="2771775" y="4221163"/>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cs typeface="Times New Roman" panose="02020603050405020304" pitchFamily="18" charset="0"/>
              </a:rPr>
              <a:t>F</a:t>
            </a:r>
          </a:p>
        </p:txBody>
      </p:sp>
      <p:sp>
        <p:nvSpPr>
          <p:cNvPr id="29714" name="TextovéPole 5"/>
          <p:cNvSpPr txBox="1">
            <a:spLocks noChangeArrowheads="1"/>
          </p:cNvSpPr>
          <p:nvPr/>
        </p:nvSpPr>
        <p:spPr bwMode="auto">
          <a:xfrm>
            <a:off x="4500563" y="3213100"/>
            <a:ext cx="414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PL</a:t>
            </a:r>
          </a:p>
        </p:txBody>
      </p:sp>
      <p:sp>
        <p:nvSpPr>
          <p:cNvPr id="29715" name="TextovéPole 6"/>
          <p:cNvSpPr txBox="1">
            <a:spLocks noChangeArrowheads="1"/>
          </p:cNvSpPr>
          <p:nvPr/>
        </p:nvSpPr>
        <p:spPr bwMode="auto">
          <a:xfrm>
            <a:off x="3563938" y="1968500"/>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N</a:t>
            </a:r>
          </a:p>
        </p:txBody>
      </p:sp>
      <p:sp>
        <p:nvSpPr>
          <p:cNvPr id="29716" name="TextovéPole 7"/>
          <p:cNvSpPr txBox="1">
            <a:spLocks noChangeArrowheads="1"/>
          </p:cNvSpPr>
          <p:nvPr/>
        </p:nvSpPr>
        <p:spPr bwMode="auto">
          <a:xfrm>
            <a:off x="3995738" y="1536700"/>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S</a:t>
            </a:r>
          </a:p>
        </p:txBody>
      </p:sp>
      <p:sp>
        <p:nvSpPr>
          <p:cNvPr id="29717" name="TextovéPole 8"/>
          <p:cNvSpPr txBox="1">
            <a:spLocks noChangeArrowheads="1"/>
          </p:cNvSpPr>
          <p:nvPr/>
        </p:nvSpPr>
        <p:spPr bwMode="auto">
          <a:xfrm>
            <a:off x="1908175" y="50847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E</a:t>
            </a:r>
          </a:p>
        </p:txBody>
      </p:sp>
      <p:sp>
        <p:nvSpPr>
          <p:cNvPr id="29718" name="TextovéPole 9"/>
          <p:cNvSpPr txBox="1">
            <a:spLocks noChangeArrowheads="1"/>
          </p:cNvSpPr>
          <p:nvPr/>
        </p:nvSpPr>
        <p:spPr bwMode="auto">
          <a:xfrm>
            <a:off x="2555875" y="3284538"/>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UK </a:t>
            </a:r>
          </a:p>
        </p:txBody>
      </p:sp>
      <p:sp>
        <p:nvSpPr>
          <p:cNvPr id="29719" name="TextovéPole 10"/>
          <p:cNvSpPr txBox="1">
            <a:spLocks noChangeArrowheads="1"/>
          </p:cNvSpPr>
          <p:nvPr/>
        </p:nvSpPr>
        <p:spPr bwMode="auto">
          <a:xfrm>
            <a:off x="1908175" y="2924175"/>
            <a:ext cx="374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IL</a:t>
            </a:r>
          </a:p>
        </p:txBody>
      </p:sp>
      <p:sp>
        <p:nvSpPr>
          <p:cNvPr id="29720" name="TextovéPole 11"/>
          <p:cNvSpPr txBox="1">
            <a:spLocks noChangeArrowheads="1"/>
          </p:cNvSpPr>
          <p:nvPr/>
        </p:nvSpPr>
        <p:spPr bwMode="auto">
          <a:xfrm>
            <a:off x="4500563" y="3789363"/>
            <a:ext cx="423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cs typeface="Times New Roman" panose="02020603050405020304" pitchFamily="18" charset="0"/>
              </a:rPr>
              <a:t>SK</a:t>
            </a:r>
          </a:p>
        </p:txBody>
      </p:sp>
      <p:sp>
        <p:nvSpPr>
          <p:cNvPr id="29721" name="TextovéPole 12"/>
          <p:cNvSpPr txBox="1">
            <a:spLocks noChangeArrowheads="1"/>
          </p:cNvSpPr>
          <p:nvPr/>
        </p:nvSpPr>
        <p:spPr bwMode="auto">
          <a:xfrm>
            <a:off x="5219700" y="4076700"/>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RO</a:t>
            </a:r>
          </a:p>
        </p:txBody>
      </p:sp>
      <p:sp>
        <p:nvSpPr>
          <p:cNvPr id="29722" name="TextovéPole 13"/>
          <p:cNvSpPr txBox="1">
            <a:spLocks noChangeArrowheads="1"/>
          </p:cNvSpPr>
          <p:nvPr/>
        </p:nvSpPr>
        <p:spPr bwMode="auto">
          <a:xfrm>
            <a:off x="5292725" y="4633913"/>
            <a:ext cx="444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cs typeface="Times New Roman" panose="02020603050405020304" pitchFamily="18" charset="0"/>
              </a:rPr>
              <a:t>BG</a:t>
            </a:r>
          </a:p>
        </p:txBody>
      </p:sp>
      <p:sp>
        <p:nvSpPr>
          <p:cNvPr id="29723" name="TextovéPole 14"/>
          <p:cNvSpPr txBox="1">
            <a:spLocks noChangeArrowheads="1"/>
          </p:cNvSpPr>
          <p:nvPr/>
        </p:nvSpPr>
        <p:spPr bwMode="auto">
          <a:xfrm>
            <a:off x="1479550" y="4941888"/>
            <a:ext cx="2936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P</a:t>
            </a:r>
          </a:p>
        </p:txBody>
      </p:sp>
      <p:sp>
        <p:nvSpPr>
          <p:cNvPr id="29724" name="TextovéPole 15"/>
          <p:cNvSpPr txBox="1">
            <a:spLocks noChangeArrowheads="1"/>
          </p:cNvSpPr>
          <p:nvPr/>
        </p:nvSpPr>
        <p:spPr bwMode="auto">
          <a:xfrm>
            <a:off x="4643438" y="1536700"/>
            <a:ext cx="49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solidFill>
                  <a:schemeClr val="bg1"/>
                </a:solidFill>
                <a:latin typeface="Times New Roman" panose="02020603050405020304" pitchFamily="18" charset="0"/>
                <a:cs typeface="Times New Roman" panose="02020603050405020304" pitchFamily="18" charset="0"/>
              </a:rPr>
              <a:t>FIN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830263" y="414338"/>
            <a:ext cx="8062912" cy="1143000"/>
          </a:xfrm>
        </p:spPr>
        <p:txBody>
          <a:bodyPr/>
          <a:lstStyle/>
          <a:p>
            <a:pPr eaLnBrk="1" hangingPunct="1">
              <a:defRPr/>
            </a:pPr>
            <a:r>
              <a:rPr lang="cs-CZ" altLang="cs-CZ" sz="3200" dirty="0" err="1">
                <a:solidFill>
                  <a:srgbClr val="FFFF00"/>
                </a:solidFill>
              </a:rPr>
              <a:t>Sodium</a:t>
            </a:r>
            <a:r>
              <a:rPr lang="cs-CZ" altLang="cs-CZ" sz="3200" dirty="0">
                <a:solidFill>
                  <a:srgbClr val="FFFF00"/>
                </a:solidFill>
              </a:rPr>
              <a:t> </a:t>
            </a:r>
            <a:r>
              <a:rPr lang="cs-CZ" altLang="cs-CZ" sz="3200" dirty="0" err="1">
                <a:solidFill>
                  <a:srgbClr val="FFFF00"/>
                </a:solidFill>
              </a:rPr>
              <a:t>intake</a:t>
            </a:r>
            <a:r>
              <a:rPr lang="cs-CZ" altLang="cs-CZ" sz="3200" dirty="0">
                <a:solidFill>
                  <a:srgbClr val="FFFF00"/>
                </a:solidFill>
              </a:rPr>
              <a:t> – </a:t>
            </a:r>
            <a:r>
              <a:rPr lang="cs-CZ" altLang="cs-CZ" sz="2800" dirty="0">
                <a:solidFill>
                  <a:srgbClr val="FFFF00"/>
                </a:solidFill>
              </a:rPr>
              <a:t>EFCOVAL-</a:t>
            </a:r>
            <a:r>
              <a:rPr lang="cs-CZ" altLang="cs-CZ" sz="3200" dirty="0">
                <a:solidFill>
                  <a:srgbClr val="FFFF00"/>
                </a:solidFill>
              </a:rPr>
              <a:t> </a:t>
            </a:r>
            <a:r>
              <a:rPr lang="cs-CZ" altLang="cs-CZ" sz="3200" dirty="0" err="1">
                <a:solidFill>
                  <a:srgbClr val="FFFF00"/>
                </a:solidFill>
              </a:rPr>
              <a:t>results</a:t>
            </a:r>
            <a:r>
              <a:rPr lang="en-US" altLang="cs-CZ" sz="3200" dirty="0">
                <a:solidFill>
                  <a:srgbClr val="FFFF00"/>
                </a:solidFill>
              </a:rPr>
              <a:t> </a:t>
            </a:r>
            <a:r>
              <a:rPr lang="cs-CZ" altLang="cs-CZ" sz="3200" dirty="0" err="1">
                <a:solidFill>
                  <a:srgbClr val="FFFF00"/>
                </a:solidFill>
              </a:rPr>
              <a:t>for</a:t>
            </a:r>
            <a:r>
              <a:rPr lang="cs-CZ" altLang="cs-CZ" sz="3200" dirty="0">
                <a:solidFill>
                  <a:srgbClr val="FFFF00"/>
                </a:solidFill>
              </a:rPr>
              <a:t> CZ</a:t>
            </a:r>
            <a:r>
              <a:rPr lang="cs-CZ" altLang="cs-CZ" sz="2400" dirty="0">
                <a:solidFill>
                  <a:srgbClr val="FFFF00"/>
                </a:solidFill>
              </a:rPr>
              <a:t>                                                            (</a:t>
            </a:r>
            <a:r>
              <a:rPr lang="cs-CZ" altLang="cs-CZ" sz="2400" dirty="0" err="1">
                <a:solidFill>
                  <a:schemeClr val="tx1"/>
                </a:solidFill>
              </a:rPr>
              <a:t>E</a:t>
            </a:r>
            <a:r>
              <a:rPr lang="cs-CZ" altLang="cs-CZ" sz="2400" dirty="0" err="1">
                <a:solidFill>
                  <a:srgbClr val="FFFF00"/>
                </a:solidFill>
              </a:rPr>
              <a:t>uropean</a:t>
            </a:r>
            <a:r>
              <a:rPr lang="cs-CZ" altLang="cs-CZ" sz="2400" dirty="0">
                <a:solidFill>
                  <a:srgbClr val="FFFF00"/>
                </a:solidFill>
              </a:rPr>
              <a:t> </a:t>
            </a:r>
            <a:r>
              <a:rPr lang="cs-CZ" altLang="cs-CZ" sz="2400" dirty="0">
                <a:solidFill>
                  <a:schemeClr val="tx1"/>
                </a:solidFill>
              </a:rPr>
              <a:t>F</a:t>
            </a:r>
            <a:r>
              <a:rPr lang="cs-CZ" altLang="cs-CZ" sz="2400" dirty="0">
                <a:solidFill>
                  <a:srgbClr val="FFFF00"/>
                </a:solidFill>
              </a:rPr>
              <a:t>ood </a:t>
            </a:r>
            <a:r>
              <a:rPr lang="cs-CZ" altLang="cs-CZ" sz="2400" dirty="0" err="1">
                <a:solidFill>
                  <a:schemeClr val="tx1"/>
                </a:solidFill>
              </a:rPr>
              <a:t>Co</a:t>
            </a:r>
            <a:r>
              <a:rPr lang="cs-CZ" altLang="cs-CZ" sz="2400" dirty="0" err="1">
                <a:solidFill>
                  <a:srgbClr val="FFFF00"/>
                </a:solidFill>
              </a:rPr>
              <a:t>nsumption</a:t>
            </a:r>
            <a:r>
              <a:rPr lang="cs-CZ" altLang="cs-CZ" sz="2400" dirty="0">
                <a:solidFill>
                  <a:srgbClr val="FFFF00"/>
                </a:solidFill>
              </a:rPr>
              <a:t> </a:t>
            </a:r>
            <a:r>
              <a:rPr lang="cs-CZ" altLang="cs-CZ" sz="2400" dirty="0" err="1">
                <a:solidFill>
                  <a:schemeClr val="tx1"/>
                </a:solidFill>
              </a:rPr>
              <a:t>Val</a:t>
            </a:r>
            <a:r>
              <a:rPr lang="cs-CZ" altLang="cs-CZ" sz="2400" dirty="0" err="1">
                <a:solidFill>
                  <a:srgbClr val="FFFF00"/>
                </a:solidFill>
              </a:rPr>
              <a:t>idation</a:t>
            </a:r>
            <a:r>
              <a:rPr lang="cs-CZ" altLang="cs-CZ" sz="2400" dirty="0">
                <a:solidFill>
                  <a:srgbClr val="FFFF00"/>
                </a:solidFill>
              </a:rPr>
              <a:t>)</a:t>
            </a:r>
            <a:br>
              <a:rPr lang="cs-CZ" altLang="cs-CZ" sz="2400" dirty="0">
                <a:solidFill>
                  <a:srgbClr val="FFFF00"/>
                </a:solidFill>
              </a:rPr>
            </a:br>
            <a:r>
              <a:rPr lang="cs-CZ" altLang="cs-CZ" sz="2400" dirty="0">
                <a:solidFill>
                  <a:srgbClr val="FFFF00"/>
                </a:solidFill>
              </a:rPr>
              <a:t>Státní zdravotní ústav, pobočka Brno</a:t>
            </a:r>
          </a:p>
        </p:txBody>
      </p:sp>
      <p:pic>
        <p:nvPicPr>
          <p:cNvPr id="3174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95288" y="1989138"/>
            <a:ext cx="4105275" cy="3760787"/>
          </a:xfr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060575"/>
            <a:ext cx="40671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p:cNvSpPr txBox="1">
            <a:spLocks noChangeArrowheads="1"/>
          </p:cNvSpPr>
          <p:nvPr/>
        </p:nvSpPr>
        <p:spPr bwMode="auto">
          <a:xfrm>
            <a:off x="992188" y="5805488"/>
            <a:ext cx="3313112" cy="646112"/>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r>
              <a:rPr lang="cs-CZ" altLang="cs-CZ" sz="1800" b="1" dirty="0">
                <a:solidFill>
                  <a:schemeClr val="bg1"/>
                </a:solidFill>
              </a:rPr>
              <a:t>  </a:t>
            </a:r>
            <a:r>
              <a:rPr lang="cs-CZ" altLang="cs-CZ" sz="1800" b="1" dirty="0"/>
              <a:t>250 mmol Na</a:t>
            </a:r>
            <a:r>
              <a:rPr lang="cs-CZ" altLang="cs-CZ" sz="1800" b="1" baseline="30000" dirty="0"/>
              <a:t>+</a:t>
            </a:r>
            <a:r>
              <a:rPr lang="cs-CZ" altLang="cs-CZ" sz="1800" b="1" dirty="0"/>
              <a:t> = ca 14.5 g/den</a:t>
            </a:r>
          </a:p>
          <a:p>
            <a:pPr eaLnBrk="1" hangingPunct="1">
              <a:spcBef>
                <a:spcPct val="0"/>
              </a:spcBef>
              <a:buFont typeface="Wingdings" pitchFamily="2" charset="2"/>
              <a:buNone/>
              <a:defRPr/>
            </a:pPr>
            <a:r>
              <a:rPr lang="cs-CZ" altLang="cs-CZ" sz="1800" b="1" dirty="0"/>
              <a:t>                    muži</a:t>
            </a:r>
          </a:p>
        </p:txBody>
      </p:sp>
      <p:sp>
        <p:nvSpPr>
          <p:cNvPr id="28678" name="Text Box 7"/>
          <p:cNvSpPr txBox="1">
            <a:spLocks noChangeArrowheads="1"/>
          </p:cNvSpPr>
          <p:nvPr/>
        </p:nvSpPr>
        <p:spPr bwMode="auto">
          <a:xfrm>
            <a:off x="5357813" y="5805488"/>
            <a:ext cx="3232150" cy="646112"/>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gn="ctr" eaLnBrk="1" hangingPunct="1">
              <a:spcBef>
                <a:spcPct val="0"/>
              </a:spcBef>
              <a:buFont typeface="Wingdings" pitchFamily="2" charset="2"/>
              <a:buNone/>
              <a:defRPr/>
            </a:pPr>
            <a:r>
              <a:rPr lang="cs-CZ" altLang="cs-CZ" sz="1800" b="1" dirty="0"/>
              <a:t>178 mmol Na+ = ca 10.4 g/den</a:t>
            </a:r>
          </a:p>
          <a:p>
            <a:pPr algn="ctr" eaLnBrk="1" hangingPunct="1">
              <a:spcBef>
                <a:spcPct val="0"/>
              </a:spcBef>
              <a:buFont typeface="Wingdings" pitchFamily="2" charset="2"/>
              <a:buNone/>
              <a:defRPr/>
            </a:pPr>
            <a:r>
              <a:rPr lang="cs-CZ" altLang="cs-CZ" sz="1800" b="1" dirty="0"/>
              <a:t>ženy</a:t>
            </a:r>
          </a:p>
        </p:txBody>
      </p:sp>
      <p:sp>
        <p:nvSpPr>
          <p:cNvPr id="28679" name="Text Box 8"/>
          <p:cNvSpPr txBox="1">
            <a:spLocks noChangeArrowheads="1"/>
          </p:cNvSpPr>
          <p:nvPr/>
        </p:nvSpPr>
        <p:spPr bwMode="auto">
          <a:xfrm>
            <a:off x="3327400" y="3140075"/>
            <a:ext cx="515938" cy="304800"/>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r>
              <a:rPr lang="cs-CZ" altLang="cs-CZ" sz="1400" b="1">
                <a:solidFill>
                  <a:srgbClr val="FF6600"/>
                </a:solidFill>
              </a:rPr>
              <a:t>CZ!!</a:t>
            </a:r>
          </a:p>
        </p:txBody>
      </p:sp>
      <p:sp>
        <p:nvSpPr>
          <p:cNvPr id="28680" name="Text Box 9"/>
          <p:cNvSpPr txBox="1">
            <a:spLocks noChangeArrowheads="1"/>
          </p:cNvSpPr>
          <p:nvPr/>
        </p:nvSpPr>
        <p:spPr bwMode="auto">
          <a:xfrm>
            <a:off x="7720013" y="3211513"/>
            <a:ext cx="515937" cy="304800"/>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r>
              <a:rPr lang="cs-CZ" altLang="cs-CZ" sz="1400" b="1">
                <a:solidFill>
                  <a:srgbClr val="FF6600"/>
                </a:solidFill>
              </a:rPr>
              <a:t>CZ!!</a:t>
            </a:r>
          </a:p>
        </p:txBody>
      </p:sp>
      <p:sp>
        <p:nvSpPr>
          <p:cNvPr id="28681" name="Text Box 10"/>
          <p:cNvSpPr txBox="1">
            <a:spLocks noChangeArrowheads="1"/>
          </p:cNvSpPr>
          <p:nvPr/>
        </p:nvSpPr>
        <p:spPr bwMode="auto">
          <a:xfrm>
            <a:off x="2492375" y="3124200"/>
            <a:ext cx="638175" cy="304800"/>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r>
              <a:rPr lang="cs-CZ" altLang="cs-CZ" sz="1400" b="1">
                <a:solidFill>
                  <a:srgbClr val="FF6600"/>
                </a:solidFill>
              </a:rPr>
              <a:t>Males</a:t>
            </a:r>
          </a:p>
        </p:txBody>
      </p:sp>
      <p:sp>
        <p:nvSpPr>
          <p:cNvPr id="28682" name="Text Box 11"/>
          <p:cNvSpPr txBox="1">
            <a:spLocks noChangeArrowheads="1"/>
          </p:cNvSpPr>
          <p:nvPr/>
        </p:nvSpPr>
        <p:spPr bwMode="auto">
          <a:xfrm>
            <a:off x="6732588" y="3213100"/>
            <a:ext cx="819150" cy="304800"/>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eaLnBrk="1" hangingPunct="1">
              <a:spcBef>
                <a:spcPct val="0"/>
              </a:spcBef>
              <a:buFont typeface="Wingdings" pitchFamily="2" charset="2"/>
              <a:buNone/>
              <a:defRPr/>
            </a:pPr>
            <a:r>
              <a:rPr lang="cs-CZ" altLang="cs-CZ" sz="1400" b="1">
                <a:solidFill>
                  <a:srgbClr val="FF6600"/>
                </a:solidFill>
              </a:rPr>
              <a:t>Females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defRPr/>
            </a:pPr>
            <a:endParaRPr lang="cs-CZ" altLang="cs-CZ" dirty="0"/>
          </a:p>
        </p:txBody>
      </p:sp>
      <p:sp>
        <p:nvSpPr>
          <p:cNvPr id="29699" name="Rectangle 3"/>
          <p:cNvSpPr>
            <a:spLocks noGrp="1" noChangeArrowheads="1"/>
          </p:cNvSpPr>
          <p:nvPr>
            <p:ph type="body" idx="4294967295"/>
          </p:nvPr>
        </p:nvSpPr>
        <p:spPr/>
        <p:txBody>
          <a:bodyPr/>
          <a:lstStyle/>
          <a:p>
            <a:pPr eaLnBrk="1" hangingPunct="1">
              <a:defRPr/>
            </a:pPr>
            <a:endParaRPr lang="cs-CZ" altLang="cs-CZ"/>
          </a:p>
        </p:txBody>
      </p:sp>
      <p:sp>
        <p:nvSpPr>
          <p:cNvPr id="29700" name="Rectangle 2"/>
          <p:cNvSpPr>
            <a:spLocks noChangeArrowheads="1"/>
          </p:cNvSpPr>
          <p:nvPr/>
        </p:nvSpPr>
        <p:spPr bwMode="auto">
          <a:xfrm>
            <a:off x="903288" y="188913"/>
            <a:ext cx="7772400" cy="1143000"/>
          </a:xfrm>
          <a:prstGeom prst="rect">
            <a:avLst/>
          </a:prstGeom>
          <a:noFill/>
          <a:ln>
            <a:noFill/>
          </a:ln>
          <a:effectLst>
            <a:outerShdw dist="107763" dir="2700000" algn="ctr" rotWithShape="0">
              <a:schemeClr val="bg2"/>
            </a:outerShdw>
          </a:effectLst>
          <a:extLst/>
        </p:spPr>
        <p:txBody>
          <a:bodyPr lIns="90488" tIns="44450" rIns="90488" bIns="44450" anchor="ct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gn="ctr" eaLnBrk="1" hangingPunct="1">
              <a:spcBef>
                <a:spcPct val="0"/>
              </a:spcBef>
              <a:buFont typeface="Wingdings" pitchFamily="2" charset="2"/>
              <a:buNone/>
              <a:defRPr/>
            </a:pPr>
            <a:r>
              <a:rPr lang="cs-CZ" altLang="cs-CZ" b="1" dirty="0">
                <a:solidFill>
                  <a:srgbClr val="FFFF00"/>
                </a:solidFill>
              </a:rPr>
              <a:t>Příjem minerálů u českých dětí</a:t>
            </a:r>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25538"/>
            <a:ext cx="82946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5" name="Text Box 5"/>
          <p:cNvSpPr txBox="1">
            <a:spLocks noChangeArrowheads="1"/>
          </p:cNvSpPr>
          <p:nvPr/>
        </p:nvSpPr>
        <p:spPr bwMode="auto">
          <a:xfrm>
            <a:off x="1179513" y="6021388"/>
            <a:ext cx="7572375" cy="730250"/>
          </a:xfrm>
          <a:prstGeom prst="rect">
            <a:avLst/>
          </a:prstGeom>
          <a:noFill/>
          <a:ln>
            <a:noFill/>
          </a:ln>
          <a:effectLs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defRPr>
            </a:lvl1pPr>
            <a:lvl2pPr marL="742950" indent="-285750">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defRPr>
            </a:lvl2pPr>
            <a:lvl3pPr marL="1143000"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a:lstStyle>
          <a:p>
            <a:pPr algn="ctr" eaLnBrk="1" hangingPunct="1">
              <a:spcBef>
                <a:spcPct val="0"/>
              </a:spcBef>
              <a:buFont typeface="Wingdings" pitchFamily="2" charset="2"/>
              <a:buNone/>
              <a:defRPr/>
            </a:pPr>
            <a:r>
              <a:rPr lang="cs-CZ" altLang="cs-CZ" sz="1400" b="1">
                <a:solidFill>
                  <a:schemeClr val="hlink"/>
                </a:solidFill>
              </a:rPr>
              <a:t>Tláskal P, Hrstková H, Balíková M, Strosserová A: Výživové doporučené dávky v realitě jídelníčků</a:t>
            </a:r>
          </a:p>
          <a:p>
            <a:pPr algn="ctr" eaLnBrk="1" hangingPunct="1">
              <a:spcBef>
                <a:spcPct val="0"/>
              </a:spcBef>
              <a:buFont typeface="Wingdings" pitchFamily="2" charset="2"/>
              <a:buNone/>
              <a:defRPr/>
            </a:pPr>
            <a:r>
              <a:rPr lang="cs-CZ" altLang="cs-CZ" sz="1400" b="1">
                <a:solidFill>
                  <a:schemeClr val="hlink"/>
                </a:solidFill>
              </a:rPr>
              <a:t> českých předškolních a školních dětí .  Výživa a potraviny 6, 2009, 91-94</a:t>
            </a:r>
          </a:p>
          <a:p>
            <a:pPr algn="ctr" eaLnBrk="1" hangingPunct="1">
              <a:spcBef>
                <a:spcPct val="0"/>
              </a:spcBef>
              <a:buFont typeface="Wingdings" pitchFamily="2" charset="2"/>
              <a:buNone/>
              <a:defRPr/>
            </a:pPr>
            <a:endParaRPr lang="cs-CZ" altLang="cs-CZ" sz="1400">
              <a:solidFill>
                <a:schemeClr val="hlink"/>
              </a:solidFill>
            </a:endParaRPr>
          </a:p>
        </p:txBody>
      </p:sp>
      <p:sp>
        <p:nvSpPr>
          <p:cNvPr id="174087" name="Text Box 7"/>
          <p:cNvSpPr txBox="1">
            <a:spLocks noChangeArrowheads="1"/>
          </p:cNvSpPr>
          <p:nvPr/>
        </p:nvSpPr>
        <p:spPr bwMode="auto">
          <a:xfrm>
            <a:off x="1166813" y="5372100"/>
            <a:ext cx="457200" cy="304800"/>
          </a:xfrm>
          <a:prstGeom prst="rect">
            <a:avLst/>
          </a:prstGeom>
          <a:noFill/>
          <a:ln>
            <a:noFill/>
          </a:ln>
          <a:effectLst/>
          <a:extLst/>
        </p:spPr>
        <p:txBody>
          <a:bodyPr wrap="none">
            <a:spAutoFit/>
          </a:bodyPr>
          <a:lstStyle/>
          <a:p>
            <a:pPr>
              <a:defRPr/>
            </a:pPr>
            <a:r>
              <a:rPr lang="cs-CZ" altLang="cs-CZ" sz="1400">
                <a:solidFill>
                  <a:srgbClr val="FF6600"/>
                </a:solidFill>
                <a:effectLst>
                  <a:outerShdw blurRad="38100" dist="38100" dir="2700000" algn="tl">
                    <a:srgbClr val="000000"/>
                  </a:outerShdw>
                </a:effectLst>
                <a:latin typeface="Times New Roman" pitchFamily="18" charset="0"/>
              </a:rPr>
              <a:t>Na</a:t>
            </a:r>
            <a:r>
              <a:rPr lang="cs-CZ" altLang="cs-CZ" sz="1400" baseline="30000">
                <a:solidFill>
                  <a:srgbClr val="FF6600"/>
                </a:solidFill>
                <a:effectLst>
                  <a:outerShdw blurRad="38100" dist="38100" dir="2700000" algn="tl">
                    <a:srgbClr val="000000"/>
                  </a:outerShdw>
                </a:effectLst>
                <a:latin typeface="Times New Roman" pitchFamily="18" charset="0"/>
              </a:rPr>
              <a:t>+</a:t>
            </a:r>
          </a:p>
        </p:txBody>
      </p:sp>
      <p:sp>
        <p:nvSpPr>
          <p:cNvPr id="174088" name="Text Box 8"/>
          <p:cNvSpPr txBox="1">
            <a:spLocks noChangeArrowheads="1"/>
          </p:cNvSpPr>
          <p:nvPr/>
        </p:nvSpPr>
        <p:spPr bwMode="auto">
          <a:xfrm>
            <a:off x="1671638" y="5443538"/>
            <a:ext cx="431800" cy="304800"/>
          </a:xfrm>
          <a:prstGeom prst="rect">
            <a:avLst/>
          </a:prstGeom>
          <a:noFill/>
          <a:ln>
            <a:noFill/>
          </a:ln>
          <a:effectLst/>
          <a:extLst/>
        </p:spPr>
        <p:txBody>
          <a:bodyPr wrap="none">
            <a:spAutoFit/>
          </a:bodyPr>
          <a:lstStyle/>
          <a:p>
            <a:pPr>
              <a:defRPr/>
            </a:pPr>
            <a:r>
              <a:rPr lang="cs-CZ" altLang="cs-CZ" sz="1400" b="1">
                <a:solidFill>
                  <a:srgbClr val="FF6600"/>
                </a:solidFill>
                <a:effectLst>
                  <a:outerShdw blurRad="38100" dist="38100" dir="2700000" algn="tl">
                    <a:srgbClr val="000000"/>
                  </a:outerShdw>
                </a:effectLst>
                <a:latin typeface="Times New Roman" pitchFamily="18" charset="0"/>
              </a:rPr>
              <a:t>K </a:t>
            </a:r>
            <a:r>
              <a:rPr lang="cs-CZ" altLang="cs-CZ" sz="1400" baseline="30000">
                <a:solidFill>
                  <a:srgbClr val="FF6600"/>
                </a:solidFill>
                <a:effectLst>
                  <a:outerShdw blurRad="38100" dist="38100" dir="2700000" algn="tl">
                    <a:srgbClr val="000000"/>
                  </a:outerShdw>
                </a:effectLst>
                <a:latin typeface="Times New Roman" pitchFamily="18" charset="0"/>
              </a:rPr>
              <a:t>+</a:t>
            </a:r>
          </a:p>
        </p:txBody>
      </p:sp>
      <p:sp>
        <p:nvSpPr>
          <p:cNvPr id="174089" name="Text Box 9"/>
          <p:cNvSpPr txBox="1">
            <a:spLocks noChangeArrowheads="1"/>
          </p:cNvSpPr>
          <p:nvPr/>
        </p:nvSpPr>
        <p:spPr bwMode="auto">
          <a:xfrm>
            <a:off x="2771775" y="5373688"/>
            <a:ext cx="533400" cy="304800"/>
          </a:xfrm>
          <a:prstGeom prst="rect">
            <a:avLst/>
          </a:prstGeom>
          <a:noFill/>
          <a:ln>
            <a:noFill/>
          </a:ln>
          <a:effectLst/>
          <a:extLst/>
        </p:spPr>
        <p:txBody>
          <a:bodyPr wrap="none">
            <a:spAutoFit/>
          </a:bodyPr>
          <a:lstStyle/>
          <a:p>
            <a:pPr>
              <a:defRPr/>
            </a:pPr>
            <a:r>
              <a:rPr lang="cs-CZ" altLang="cs-CZ" sz="1400">
                <a:solidFill>
                  <a:srgbClr val="FF6600"/>
                </a:solidFill>
                <a:effectLst>
                  <a:outerShdw blurRad="38100" dist="38100" dir="2700000" algn="tl">
                    <a:srgbClr val="000000"/>
                  </a:outerShdw>
                </a:effectLst>
                <a:latin typeface="Times New Roman" pitchFamily="18" charset="0"/>
              </a:rPr>
              <a:t>Mg+</a:t>
            </a:r>
          </a:p>
        </p:txBody>
      </p:sp>
      <p:sp>
        <p:nvSpPr>
          <p:cNvPr id="174090" name="Text Box 10"/>
          <p:cNvSpPr txBox="1">
            <a:spLocks noChangeArrowheads="1"/>
          </p:cNvSpPr>
          <p:nvPr/>
        </p:nvSpPr>
        <p:spPr bwMode="auto">
          <a:xfrm>
            <a:off x="4206875" y="5372100"/>
            <a:ext cx="436563" cy="304800"/>
          </a:xfrm>
          <a:prstGeom prst="rect">
            <a:avLst/>
          </a:prstGeom>
          <a:noFill/>
          <a:ln>
            <a:noFill/>
          </a:ln>
          <a:effectLst/>
          <a:extLst/>
        </p:spPr>
        <p:txBody>
          <a:bodyPr wrap="none">
            <a:spAutoFit/>
          </a:bodyPr>
          <a:lstStyle/>
          <a:p>
            <a:pPr>
              <a:defRPr/>
            </a:pPr>
            <a:r>
              <a:rPr lang="cs-CZ" altLang="cs-CZ" sz="1400" b="1">
                <a:solidFill>
                  <a:srgbClr val="FF6600"/>
                </a:solidFill>
                <a:effectLst>
                  <a:outerShdw blurRad="38100" dist="38100" dir="2700000" algn="tl">
                    <a:srgbClr val="000000"/>
                  </a:outerShdw>
                </a:effectLst>
                <a:latin typeface="Times New Roman" pitchFamily="18" charset="0"/>
              </a:rPr>
              <a:t>Fe</a:t>
            </a:r>
            <a:r>
              <a:rPr lang="cs-CZ" altLang="cs-CZ" sz="1400" b="1" baseline="30000">
                <a:solidFill>
                  <a:srgbClr val="FF6600"/>
                </a:solidFill>
                <a:effectLst>
                  <a:outerShdw blurRad="38100" dist="38100" dir="2700000" algn="tl">
                    <a:srgbClr val="000000"/>
                  </a:outerShdw>
                </a:effectLst>
                <a:latin typeface="Times New Roman" pitchFamily="18" charset="0"/>
              </a:rPr>
              <a:t>+</a:t>
            </a:r>
          </a:p>
        </p:txBody>
      </p:sp>
      <p:sp>
        <p:nvSpPr>
          <p:cNvPr id="174091" name="Text Box 11"/>
          <p:cNvSpPr txBox="1">
            <a:spLocks noChangeArrowheads="1"/>
          </p:cNvSpPr>
          <p:nvPr/>
        </p:nvSpPr>
        <p:spPr bwMode="auto">
          <a:xfrm>
            <a:off x="5003800" y="5229225"/>
            <a:ext cx="1439863" cy="304800"/>
          </a:xfrm>
          <a:prstGeom prst="rect">
            <a:avLst/>
          </a:prstGeom>
          <a:noFill/>
          <a:ln>
            <a:noFill/>
          </a:ln>
          <a:effectLst/>
          <a:extLst/>
        </p:spPr>
        <p:txBody>
          <a:bodyPr>
            <a:spAutoFit/>
          </a:bodyPr>
          <a:lstStyle/>
          <a:p>
            <a:pPr>
              <a:defRPr/>
            </a:pPr>
            <a:r>
              <a:rPr lang="cs-CZ" altLang="cs-CZ" sz="1400" b="1">
                <a:solidFill>
                  <a:srgbClr val="FF6600"/>
                </a:solidFill>
                <a:effectLst>
                  <a:outerShdw blurRad="38100" dist="38100" dir="2700000" algn="tl">
                    <a:srgbClr val="000000"/>
                  </a:outerShdw>
                </a:effectLst>
                <a:latin typeface="Times New Roman" pitchFamily="18" charset="0"/>
              </a:rPr>
              <a:t>copper</a:t>
            </a:r>
          </a:p>
        </p:txBody>
      </p:sp>
      <p:sp>
        <p:nvSpPr>
          <p:cNvPr id="174094" name="Text Box 14"/>
          <p:cNvSpPr txBox="1">
            <a:spLocks noChangeArrowheads="1"/>
          </p:cNvSpPr>
          <p:nvPr/>
        </p:nvSpPr>
        <p:spPr bwMode="auto">
          <a:xfrm>
            <a:off x="1765300" y="1557338"/>
            <a:ext cx="6191250" cy="304800"/>
          </a:xfrm>
          <a:prstGeom prst="rect">
            <a:avLst/>
          </a:prstGeom>
          <a:noFill/>
          <a:ln>
            <a:noFill/>
          </a:ln>
          <a:effectLst/>
          <a:extLst/>
        </p:spPr>
        <p:txBody>
          <a:bodyPr wrap="none">
            <a:spAutoFit/>
          </a:bodyPr>
          <a:lstStyle/>
          <a:p>
            <a:pPr>
              <a:defRPr/>
            </a:pPr>
            <a:r>
              <a:rPr lang="cs-CZ" altLang="cs-CZ" sz="1400" b="1">
                <a:solidFill>
                  <a:srgbClr val="FF0066"/>
                </a:solidFill>
                <a:effectLst>
                  <a:outerShdw blurRad="38100" dist="38100" dir="2700000" algn="tl">
                    <a:srgbClr val="000000"/>
                  </a:outerShdw>
                </a:effectLst>
                <a:latin typeface="Times New Roman" pitchFamily="18" charset="0"/>
              </a:rPr>
              <a:t>Daily intake of minerals, particularly sodium 6times so much as recommended)</a:t>
            </a:r>
          </a:p>
        </p:txBody>
      </p:sp>
      <p:sp>
        <p:nvSpPr>
          <p:cNvPr id="174095" name="Text Box 15"/>
          <p:cNvSpPr txBox="1">
            <a:spLocks noChangeArrowheads="1"/>
          </p:cNvSpPr>
          <p:nvPr/>
        </p:nvSpPr>
        <p:spPr bwMode="auto">
          <a:xfrm>
            <a:off x="2247900" y="3859213"/>
            <a:ext cx="1908175" cy="304800"/>
          </a:xfrm>
          <a:prstGeom prst="rect">
            <a:avLst/>
          </a:prstGeom>
          <a:noFill/>
          <a:ln>
            <a:noFill/>
          </a:ln>
          <a:effectLst/>
          <a:extLst/>
        </p:spPr>
        <p:txBody>
          <a:bodyPr wrap="none">
            <a:spAutoFit/>
          </a:bodyPr>
          <a:lstStyle/>
          <a:p>
            <a:pPr>
              <a:defRPr/>
            </a:pPr>
            <a:r>
              <a:rPr lang="cs-CZ" altLang="cs-CZ" sz="1400">
                <a:solidFill>
                  <a:srgbClr val="FF0066"/>
                </a:solidFill>
                <a:effectLst>
                  <a:outerShdw blurRad="38100" dist="38100" dir="2700000" algn="tl">
                    <a:srgbClr val="000000"/>
                  </a:outerShdw>
                </a:effectLst>
                <a:latin typeface="Arial" charset="0"/>
              </a:rPr>
              <a:t>Recommended intake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95288" y="333375"/>
            <a:ext cx="8497887" cy="935038"/>
          </a:xfrm>
        </p:spPr>
        <p:txBody>
          <a:bodyPr/>
          <a:lstStyle/>
          <a:p>
            <a:pPr eaLnBrk="1" hangingPunct="1">
              <a:defRPr/>
            </a:pPr>
            <a:r>
              <a:rPr lang="cs-CZ" altLang="cs-CZ" sz="3200" dirty="0">
                <a:solidFill>
                  <a:srgbClr val="FFFF00"/>
                </a:solidFill>
              </a:rPr>
              <a:t>Změny v incidenci náhlých mozkových a </a:t>
            </a:r>
            <a:r>
              <a:rPr lang="cs-CZ" altLang="cs-CZ" sz="3200" dirty="0" err="1">
                <a:solidFill>
                  <a:srgbClr val="FFFF00"/>
                </a:solidFill>
              </a:rPr>
              <a:t>a</a:t>
            </a:r>
            <a:r>
              <a:rPr lang="cs-CZ" altLang="cs-CZ" sz="3200" dirty="0">
                <a:solidFill>
                  <a:srgbClr val="FFFF00"/>
                </a:solidFill>
              </a:rPr>
              <a:t> koronárních příhod ve vztahu k hypertenzi v UK</a:t>
            </a:r>
          </a:p>
        </p:txBody>
      </p:sp>
      <p:pic>
        <p:nvPicPr>
          <p:cNvPr id="37891" name="Picture 1"/>
          <p:cNvPicPr>
            <a:picLocks noGrp="1" noChangeAspect="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23850" y="1412875"/>
            <a:ext cx="5992813" cy="5305425"/>
          </a:xfrm>
          <a:noFill/>
          <a:extLst>
            <a:ext uri="{909E8E84-426E-40DD-AFC4-6F175D3DCCD1}">
              <a14:hiddenFill xmlns:a14="http://schemas.microsoft.com/office/drawing/2010/main">
                <a:solidFill>
                  <a:srgbClr val="FFFFFF"/>
                </a:solidFill>
              </a14:hiddenFill>
            </a:ext>
          </a:extLst>
        </p:spPr>
      </p:pic>
      <p:sp>
        <p:nvSpPr>
          <p:cNvPr id="37892" name="Text Box 6"/>
          <p:cNvSpPr txBox="1">
            <a:spLocks noChangeArrowheads="1"/>
          </p:cNvSpPr>
          <p:nvPr/>
        </p:nvSpPr>
        <p:spPr bwMode="auto">
          <a:xfrm>
            <a:off x="6084888" y="3284538"/>
            <a:ext cx="3006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cs-CZ" altLang="cs-CZ" sz="1400" b="1"/>
              <a:t>Prof. McGregor G (London)</a:t>
            </a:r>
          </a:p>
          <a:p>
            <a:pPr algn="ctr" eaLnBrk="1" hangingPunct="1">
              <a:spcBef>
                <a:spcPct val="0"/>
              </a:spcBef>
              <a:buClrTx/>
              <a:buSzTx/>
              <a:buFontTx/>
              <a:buNone/>
            </a:pPr>
            <a:r>
              <a:rPr lang="cs-CZ" altLang="cs-CZ" sz="1400" b="1"/>
              <a:t>(The 2nd Salt Awareness Week</a:t>
            </a:r>
          </a:p>
          <a:p>
            <a:pPr algn="ctr" eaLnBrk="1" hangingPunct="1">
              <a:spcBef>
                <a:spcPct val="0"/>
              </a:spcBef>
              <a:buClrTx/>
              <a:buSzTx/>
              <a:buFontTx/>
              <a:buNone/>
            </a:pPr>
            <a:r>
              <a:rPr lang="cs-CZ" altLang="cs-CZ" sz="1400" b="1"/>
              <a:t>Prague 2014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19113" y="-26988"/>
            <a:ext cx="8229600"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effectLst/>
            </a:endParaRPr>
          </a:p>
        </p:txBody>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effectLst/>
            </a:endParaRPr>
          </a:p>
        </p:txBody>
      </p:sp>
      <p:sp>
        <p:nvSpPr>
          <p:cNvPr id="2" name="Nadpis 1"/>
          <p:cNvSpPr>
            <a:spLocks/>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lgn="ctr" eaLnBrk="0" hangingPunct="0">
              <a:defRPr sz="4400" b="1">
                <a:solidFill>
                  <a:schemeClr val="tx2"/>
                </a:solidFill>
                <a:latin typeface="Garamond" panose="02020404030301010803" pitchFamily="18" charset="0"/>
              </a:defRPr>
            </a:lvl1pPr>
            <a:lvl2pPr algn="ctr" eaLnBrk="0" hangingPunct="0">
              <a:defRPr sz="4400" b="1">
                <a:solidFill>
                  <a:schemeClr val="tx2"/>
                </a:solidFill>
                <a:latin typeface="Garamond" panose="02020404030301010803" pitchFamily="18" charset="0"/>
              </a:defRPr>
            </a:lvl2pPr>
            <a:lvl3pPr algn="ctr" eaLnBrk="0" hangingPunct="0">
              <a:defRPr sz="4400" b="1">
                <a:solidFill>
                  <a:schemeClr val="tx2"/>
                </a:solidFill>
                <a:latin typeface="Garamond" panose="02020404030301010803" pitchFamily="18" charset="0"/>
              </a:defRPr>
            </a:lvl3pPr>
            <a:lvl4pPr algn="ctr" eaLnBrk="0" hangingPunct="0">
              <a:defRPr sz="4400" b="1">
                <a:solidFill>
                  <a:schemeClr val="tx2"/>
                </a:solidFill>
                <a:latin typeface="Garamond" panose="02020404030301010803" pitchFamily="18" charset="0"/>
              </a:defRPr>
            </a:lvl4pPr>
            <a:lvl5pPr algn="ctr" eaLnBrk="0" hangingPunct="0">
              <a:defRPr sz="4400" b="1">
                <a:solidFill>
                  <a:schemeClr val="tx2"/>
                </a:solidFill>
                <a:latin typeface="Garamond" panose="02020404030301010803" pitchFamily="18" charset="0"/>
              </a:defRPr>
            </a:lvl5pPr>
            <a:lvl6pPr marL="457200" algn="ctr" eaLnBrk="0" fontAlgn="base" hangingPunct="0">
              <a:spcBef>
                <a:spcPct val="0"/>
              </a:spcBef>
              <a:spcAft>
                <a:spcPct val="0"/>
              </a:spcAft>
              <a:defRPr sz="4400" b="1">
                <a:solidFill>
                  <a:schemeClr val="tx2"/>
                </a:solidFill>
                <a:latin typeface="Garamond" panose="02020404030301010803" pitchFamily="18" charset="0"/>
              </a:defRPr>
            </a:lvl6pPr>
            <a:lvl7pPr marL="914400" algn="ctr" eaLnBrk="0" fontAlgn="base" hangingPunct="0">
              <a:spcBef>
                <a:spcPct val="0"/>
              </a:spcBef>
              <a:spcAft>
                <a:spcPct val="0"/>
              </a:spcAft>
              <a:defRPr sz="4400" b="1">
                <a:solidFill>
                  <a:schemeClr val="tx2"/>
                </a:solidFill>
                <a:latin typeface="Garamond" panose="02020404030301010803" pitchFamily="18" charset="0"/>
              </a:defRPr>
            </a:lvl7pPr>
            <a:lvl8pPr marL="1371600" algn="ctr" eaLnBrk="0" fontAlgn="base" hangingPunct="0">
              <a:spcBef>
                <a:spcPct val="0"/>
              </a:spcBef>
              <a:spcAft>
                <a:spcPct val="0"/>
              </a:spcAft>
              <a:defRPr sz="4400" b="1">
                <a:solidFill>
                  <a:schemeClr val="tx2"/>
                </a:solidFill>
                <a:latin typeface="Garamond" panose="02020404030301010803" pitchFamily="18" charset="0"/>
              </a:defRPr>
            </a:lvl8pPr>
            <a:lvl9pPr marL="1828800" algn="ctr" eaLnBrk="0" fontAlgn="base" hangingPunct="0">
              <a:spcBef>
                <a:spcPct val="0"/>
              </a:spcBef>
              <a:spcAft>
                <a:spcPct val="0"/>
              </a:spcAft>
              <a:defRPr sz="4400" b="1">
                <a:solidFill>
                  <a:schemeClr val="tx2"/>
                </a:solidFill>
                <a:latin typeface="Garamond" panose="02020404030301010803" pitchFamily="18" charset="0"/>
              </a:defRPr>
            </a:lvl9pPr>
          </a:lstStyle>
          <a:p>
            <a:pPr eaLnBrk="1" hangingPunct="1">
              <a:defRPr/>
            </a:pPr>
            <a:r>
              <a:rPr lang="cs-CZ" altLang="cs-CZ" sz="3200">
                <a:solidFill>
                  <a:srgbClr val="FFFF00"/>
                </a:solidFill>
                <a:effectLst>
                  <a:outerShdw blurRad="38100" dist="38100" dir="2700000" algn="tl">
                    <a:srgbClr val="000000"/>
                  </a:outerShdw>
                </a:effectLst>
              </a:rPr>
              <a:t>   </a:t>
            </a:r>
            <a:br>
              <a:rPr lang="cs-CZ" altLang="cs-CZ" sz="3200">
                <a:solidFill>
                  <a:srgbClr val="FFFF00"/>
                </a:solidFill>
                <a:effectLst>
                  <a:outerShdw blurRad="38100" dist="38100" dir="2700000" algn="tl">
                    <a:srgbClr val="000000"/>
                  </a:outerShdw>
                </a:effectLst>
              </a:rPr>
            </a:br>
            <a:r>
              <a:rPr lang="cs-CZ" altLang="cs-CZ" sz="3200">
                <a:solidFill>
                  <a:srgbClr val="FFFF00"/>
                </a:solidFill>
                <a:effectLst>
                  <a:outerShdw blurRad="38100" dist="38100" dir="2700000" algn="tl">
                    <a:srgbClr val="000000"/>
                  </a:outerShdw>
                </a:effectLst>
              </a:rPr>
              <a:t> </a:t>
            </a:r>
            <a:r>
              <a:rPr lang="cs-CZ" altLang="cs-CZ" sz="3600">
                <a:solidFill>
                  <a:srgbClr val="FFFF00"/>
                </a:solidFill>
                <a:effectLst>
                  <a:outerShdw blurRad="38100" dist="38100" dir="2700000" algn="tl">
                    <a:srgbClr val="000000"/>
                  </a:outerShdw>
                </a:effectLst>
              </a:rPr>
              <a:t>Obsah soli v některých potravinách</a:t>
            </a:r>
          </a:p>
        </p:txBody>
      </p:sp>
      <p:sp>
        <p:nvSpPr>
          <p:cNvPr id="39941" name="Zástupný symbol pro obsah 2"/>
          <p:cNvSpPr>
            <a:spLocks/>
          </p:cNvSpPr>
          <p:nvPr/>
        </p:nvSpPr>
        <p:spPr bwMode="auto">
          <a:xfrm>
            <a:off x="1150938" y="1268413"/>
            <a:ext cx="7993062"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150000"/>
              </a:lnSpc>
              <a:buClr>
                <a:srgbClr val="FF6600"/>
              </a:buClr>
              <a:buFontTx/>
              <a:buNone/>
            </a:pPr>
            <a:r>
              <a:rPr lang="cs-CZ" altLang="cs-CZ" sz="2400" b="1"/>
              <a:t>Snídaňové cereálie		300 mg Na/ porci </a:t>
            </a:r>
            <a:r>
              <a:rPr lang="cs-CZ" altLang="cs-CZ" sz="2400" b="1">
                <a:solidFill>
                  <a:srgbClr val="00FF00"/>
                </a:solidFill>
              </a:rPr>
              <a:t>(0,6g soli)</a:t>
            </a:r>
          </a:p>
          <a:p>
            <a:pPr eaLnBrk="1" hangingPunct="1">
              <a:lnSpc>
                <a:spcPct val="150000"/>
              </a:lnSpc>
              <a:buClr>
                <a:srgbClr val="FF6600"/>
              </a:buClr>
              <a:buFontTx/>
              <a:buNone/>
            </a:pPr>
            <a:r>
              <a:rPr lang="cs-CZ" altLang="cs-CZ" sz="2400" b="1"/>
              <a:t>Rohlík			             220 mg Na/ kus   </a:t>
            </a:r>
            <a:r>
              <a:rPr lang="cs-CZ" altLang="cs-CZ" sz="2400" b="1">
                <a:solidFill>
                  <a:srgbClr val="00FF00"/>
                </a:solidFill>
              </a:rPr>
              <a:t>( 0,44g) </a:t>
            </a:r>
          </a:p>
          <a:p>
            <a:pPr eaLnBrk="1" hangingPunct="1">
              <a:lnSpc>
                <a:spcPct val="150000"/>
              </a:lnSpc>
              <a:buClr>
                <a:srgbClr val="FF6600"/>
              </a:buClr>
              <a:buFontTx/>
              <a:buNone/>
            </a:pPr>
            <a:r>
              <a:rPr lang="cs-CZ" altLang="cs-CZ" sz="2400" b="1"/>
              <a:t>Chléb 			             370 mg Na/ krajíc </a:t>
            </a:r>
            <a:r>
              <a:rPr lang="cs-CZ" altLang="cs-CZ" sz="2400" b="1">
                <a:solidFill>
                  <a:srgbClr val="00FF00"/>
                </a:solidFill>
              </a:rPr>
              <a:t>(0,78g)</a:t>
            </a:r>
          </a:p>
          <a:p>
            <a:pPr eaLnBrk="1" hangingPunct="1">
              <a:lnSpc>
                <a:spcPct val="150000"/>
              </a:lnSpc>
              <a:buClr>
                <a:srgbClr val="FF6600"/>
              </a:buClr>
              <a:buFontTx/>
              <a:buNone/>
            </a:pPr>
            <a:r>
              <a:rPr lang="cs-CZ" altLang="cs-CZ" sz="2400" b="1"/>
              <a:t>Balkánský sýr	                         1 300 mg Na/ 100 g </a:t>
            </a:r>
            <a:r>
              <a:rPr lang="cs-CZ" altLang="cs-CZ" sz="2400" b="1">
                <a:solidFill>
                  <a:srgbClr val="00FF00"/>
                </a:solidFill>
              </a:rPr>
              <a:t>(2,6g)</a:t>
            </a:r>
          </a:p>
          <a:p>
            <a:pPr eaLnBrk="1" hangingPunct="1">
              <a:lnSpc>
                <a:spcPct val="150000"/>
              </a:lnSpc>
              <a:buClr>
                <a:srgbClr val="FF6600"/>
              </a:buClr>
              <a:buFontTx/>
              <a:buNone/>
            </a:pPr>
            <a:r>
              <a:rPr lang="cs-CZ" altLang="cs-CZ" sz="2400" b="1"/>
              <a:t>Tavený sýr			 900 mg Na/ 100 g </a:t>
            </a:r>
            <a:r>
              <a:rPr lang="cs-CZ" altLang="cs-CZ" sz="2400" b="1">
                <a:solidFill>
                  <a:srgbClr val="00FF00"/>
                </a:solidFill>
              </a:rPr>
              <a:t>(1,8g)</a:t>
            </a:r>
          </a:p>
          <a:p>
            <a:pPr eaLnBrk="1" hangingPunct="1">
              <a:lnSpc>
                <a:spcPct val="150000"/>
              </a:lnSpc>
              <a:buClr>
                <a:srgbClr val="FF6600"/>
              </a:buClr>
              <a:buFontTx/>
              <a:buNone/>
            </a:pPr>
            <a:r>
              <a:rPr lang="cs-CZ" altLang="cs-CZ" sz="2400" b="1"/>
              <a:t>Šunka				 750 mg Na/ 100 g </a:t>
            </a:r>
            <a:r>
              <a:rPr lang="cs-CZ" altLang="cs-CZ" sz="2400" b="1">
                <a:solidFill>
                  <a:srgbClr val="00FF00"/>
                </a:solidFill>
              </a:rPr>
              <a:t>(1,5g)</a:t>
            </a:r>
          </a:p>
          <a:p>
            <a:pPr eaLnBrk="1" hangingPunct="1">
              <a:lnSpc>
                <a:spcPct val="150000"/>
              </a:lnSpc>
              <a:buClr>
                <a:srgbClr val="FF6600"/>
              </a:buClr>
              <a:buFontTx/>
              <a:buNone/>
            </a:pPr>
            <a:r>
              <a:rPr lang="cs-CZ" altLang="cs-CZ" sz="2400" b="1"/>
              <a:t>Dietní párky			 2 480 mg Na/ 100 g </a:t>
            </a:r>
            <a:r>
              <a:rPr lang="cs-CZ" altLang="cs-CZ" sz="2400" b="1">
                <a:solidFill>
                  <a:srgbClr val="00FF00"/>
                </a:solidFill>
              </a:rPr>
              <a:t>(5g)</a:t>
            </a:r>
          </a:p>
          <a:p>
            <a:pPr eaLnBrk="1" hangingPunct="1">
              <a:lnSpc>
                <a:spcPct val="150000"/>
              </a:lnSpc>
              <a:buClr>
                <a:srgbClr val="FF6600"/>
              </a:buClr>
              <a:buFontTx/>
              <a:buNone/>
            </a:pPr>
            <a:r>
              <a:rPr lang="cs-CZ" altLang="cs-CZ" sz="2400" b="1"/>
              <a:t>Kečup 			             </a:t>
            </a:r>
            <a:r>
              <a:rPr lang="en-US" altLang="cs-CZ" sz="2400" b="1"/>
              <a:t>1 100 mg Na</a:t>
            </a:r>
            <a:r>
              <a:rPr lang="cs-CZ" altLang="cs-CZ" sz="2400" b="1"/>
              <a:t>/ 100 g </a:t>
            </a:r>
            <a:r>
              <a:rPr lang="cs-CZ" altLang="cs-CZ" sz="2400" b="1">
                <a:solidFill>
                  <a:srgbClr val="00FF00"/>
                </a:solidFill>
              </a:rPr>
              <a:t>(2,2g)</a:t>
            </a:r>
          </a:p>
        </p:txBody>
      </p:sp>
      <p:sp>
        <p:nvSpPr>
          <p:cNvPr id="39942" name="Text Box 6"/>
          <p:cNvSpPr txBox="1">
            <a:spLocks noChangeArrowheads="1"/>
          </p:cNvSpPr>
          <p:nvPr/>
        </p:nvSpPr>
        <p:spPr bwMode="auto">
          <a:xfrm>
            <a:off x="3111500" y="6307138"/>
            <a:ext cx="1978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cs-CZ" altLang="cs-CZ" sz="1400" b="1">
                <a:latin typeface="Times New Roman" panose="02020603050405020304" pitchFamily="18" charset="0"/>
              </a:rPr>
              <a:t>Doc. Z. Urbanová, CSc.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685800" y="341313"/>
            <a:ext cx="7772400" cy="1143000"/>
          </a:xfrm>
        </p:spPr>
        <p:txBody>
          <a:bodyPr/>
          <a:lstStyle/>
          <a:p>
            <a:pPr eaLnBrk="1" hangingPunct="1">
              <a:defRPr/>
            </a:pPr>
            <a:r>
              <a:rPr lang="cs-CZ" altLang="cs-CZ" sz="3600" dirty="0">
                <a:solidFill>
                  <a:srgbClr val="FFFF00"/>
                </a:solidFill>
              </a:rPr>
              <a:t>Doporučený příjem soli                                           u dětí a dorostu </a:t>
            </a:r>
          </a:p>
        </p:txBody>
      </p:sp>
      <p:sp>
        <p:nvSpPr>
          <p:cNvPr id="69635" name="Rectangle 3"/>
          <p:cNvSpPr>
            <a:spLocks noGrp="1" noChangeArrowheads="1"/>
          </p:cNvSpPr>
          <p:nvPr>
            <p:ph type="body" idx="1"/>
          </p:nvPr>
        </p:nvSpPr>
        <p:spPr/>
        <p:txBody>
          <a:bodyPr/>
          <a:lstStyle/>
          <a:p>
            <a:pPr eaLnBrk="1" hangingPunct="1">
              <a:lnSpc>
                <a:spcPct val="90000"/>
              </a:lnSpc>
              <a:defRPr/>
            </a:pPr>
            <a:r>
              <a:rPr lang="cs-CZ" altLang="cs-CZ" sz="2800" b="1" dirty="0"/>
              <a:t>Kojenci                max. 1 g </a:t>
            </a:r>
            <a:r>
              <a:rPr lang="cs-CZ" altLang="cs-CZ" sz="2800" b="1" dirty="0" err="1"/>
              <a:t>NaCl</a:t>
            </a:r>
            <a:r>
              <a:rPr lang="cs-CZ" altLang="cs-CZ" sz="2800" b="1" dirty="0"/>
              <a:t>/den</a:t>
            </a:r>
          </a:p>
          <a:p>
            <a:pPr eaLnBrk="1" hangingPunct="1">
              <a:lnSpc>
                <a:spcPct val="90000"/>
              </a:lnSpc>
              <a:defRPr/>
            </a:pPr>
            <a:r>
              <a:rPr lang="cs-CZ" altLang="cs-CZ" sz="2800" b="1" dirty="0"/>
              <a:t>1- 6 let               max. 2 g </a:t>
            </a:r>
            <a:r>
              <a:rPr lang="cs-CZ" altLang="cs-CZ" sz="2800" b="1" dirty="0" err="1"/>
              <a:t>NaCl</a:t>
            </a:r>
            <a:r>
              <a:rPr lang="cs-CZ" altLang="cs-CZ" sz="2800" b="1" dirty="0"/>
              <a:t>/den</a:t>
            </a:r>
          </a:p>
          <a:p>
            <a:pPr eaLnBrk="1" hangingPunct="1">
              <a:lnSpc>
                <a:spcPct val="90000"/>
              </a:lnSpc>
              <a:defRPr/>
            </a:pPr>
            <a:r>
              <a:rPr lang="cs-CZ" altLang="cs-CZ" sz="2800" b="1" dirty="0"/>
              <a:t>7- 14 let             max. 5 g </a:t>
            </a:r>
            <a:r>
              <a:rPr lang="cs-CZ" altLang="cs-CZ" sz="2800" b="1" dirty="0" err="1"/>
              <a:t>NaCl</a:t>
            </a:r>
            <a:r>
              <a:rPr lang="cs-CZ" altLang="cs-CZ" sz="2800" b="1" dirty="0"/>
              <a:t>/den</a:t>
            </a:r>
          </a:p>
          <a:p>
            <a:pPr eaLnBrk="1" hangingPunct="1">
              <a:lnSpc>
                <a:spcPct val="90000"/>
              </a:lnSpc>
              <a:defRPr/>
            </a:pPr>
            <a:r>
              <a:rPr lang="cs-CZ" altLang="cs-CZ" sz="2800" b="1" dirty="0"/>
              <a:t>Dospělí                max. 6 g </a:t>
            </a:r>
            <a:r>
              <a:rPr lang="cs-CZ" altLang="cs-CZ" sz="2800" b="1" dirty="0" err="1"/>
              <a:t>NaCl</a:t>
            </a:r>
            <a:r>
              <a:rPr lang="cs-CZ" altLang="cs-CZ" sz="2800" b="1" dirty="0"/>
              <a:t>/den</a:t>
            </a:r>
          </a:p>
          <a:p>
            <a:pPr eaLnBrk="1" hangingPunct="1">
              <a:defRPr/>
            </a:pPr>
            <a:endParaRPr lang="cs-CZ" altLang="cs-CZ" sz="2400" b="1" dirty="0"/>
          </a:p>
          <a:p>
            <a:pPr algn="ctr" eaLnBrk="1" hangingPunct="1">
              <a:defRPr/>
            </a:pPr>
            <a:r>
              <a:rPr lang="cs-CZ" altLang="cs-CZ" sz="2800" b="1" dirty="0">
                <a:solidFill>
                  <a:srgbClr val="FFFF00"/>
                </a:solidFill>
              </a:rPr>
              <a:t>Cílem WHO je snížit příjem soli na 5- 6g/den (dospělí)- to je ještě stále sen!                                         U nás bychom byli rádi, kdyby se podařilo redukovat konzum soli zatím na 10 g/den!!</a:t>
            </a:r>
            <a:endParaRPr lang="cs-CZ" altLang="cs-CZ" sz="2800" b="1" u="sng" dirty="0">
              <a:solidFill>
                <a:srgbClr val="FFFF00"/>
              </a:solidFill>
            </a:endParaRPr>
          </a:p>
        </p:txBody>
      </p:sp>
    </p:spTree>
  </p:cSld>
  <p:clrMapOvr>
    <a:masterClrMapping/>
  </p:clrMapOvr>
</p:sld>
</file>

<file path=ppt/theme/theme1.xml><?xml version="1.0" encoding="utf-8"?>
<a:theme xmlns:a="http://schemas.openxmlformats.org/drawingml/2006/main" name="Proudění">
  <a:themeElements>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Proudění">
      <a:majorFont>
        <a:latin typeface="Garamond"/>
        <a:ea typeface=""/>
        <a:cs typeface=""/>
      </a:majorFont>
      <a:minorFont>
        <a:latin typeface="Garamond"/>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udění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Proudění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Proudění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Proudění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Proudění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udění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Proudění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Proudění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Proudění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8203</TotalTime>
  <Words>986</Words>
  <Application>Microsoft Office PowerPoint</Application>
  <PresentationFormat>Předvádění na obrazovce (4:3)</PresentationFormat>
  <Paragraphs>145</Paragraphs>
  <Slides>14</Slides>
  <Notes>10</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3</vt:i4>
      </vt:variant>
      <vt:variant>
        <vt:lpstr>Nadpisy snímků</vt:lpstr>
      </vt:variant>
      <vt:variant>
        <vt:i4>14</vt:i4>
      </vt:variant>
    </vt:vector>
  </HeadingPairs>
  <TitlesOfParts>
    <vt:vector size="25" baseType="lpstr">
      <vt:lpstr>MS Mincho</vt:lpstr>
      <vt:lpstr>MS PGothic</vt:lpstr>
      <vt:lpstr>Arial</vt:lpstr>
      <vt:lpstr>Garamond</vt:lpstr>
      <vt:lpstr>Monotype Sorts</vt:lpstr>
      <vt:lpstr>Times New Roman</vt:lpstr>
      <vt:lpstr>Wingdings</vt:lpstr>
      <vt:lpstr>Proudění</vt:lpstr>
      <vt:lpstr>Prism 5</vt:lpstr>
      <vt:lpstr>Picture</vt:lpstr>
      <vt:lpstr>Fotografie</vt:lpstr>
      <vt:lpstr> </vt:lpstr>
      <vt:lpstr>Data z České republiky  včetně vyšetření  22.598 dětí/dorostu ve věku 1- 17 let   </vt:lpstr>
      <vt:lpstr>Prezentace aplikace PowerPoint</vt:lpstr>
      <vt:lpstr>Prezentace aplikace PowerPoint</vt:lpstr>
      <vt:lpstr>Sodium intake – EFCOVAL- results for CZ                                                            (European Food Consumption Validation) Státní zdravotní ústav, pobočka Brno</vt:lpstr>
      <vt:lpstr>Prezentace aplikace PowerPoint</vt:lpstr>
      <vt:lpstr>Změny v incidenci náhlých mozkových a a koronárních příhod ve vztahu k hypertenzi v UK</vt:lpstr>
      <vt:lpstr>Prezentace aplikace PowerPoint</vt:lpstr>
      <vt:lpstr>Doporučený příjem soli                                           u dětí a dorostu </vt:lpstr>
      <vt:lpstr>Výsledky studie</vt:lpstr>
      <vt:lpstr>Associations of urinary sodium excretion with cardiovascular events in individuals with and without hypertension: a pooled analysis of data from four studies: Lancet, Vol 388, 465-475, 30 July 2016</vt:lpstr>
      <vt:lpstr>Prezentace aplikace PowerPoint</vt:lpstr>
      <vt:lpstr>Czech study: 60 adolescents with prehypertension and normal BMI-  3 months intervention - on DASH diet (Velemínský, Janda et al.) </vt:lpstr>
      <vt:lpstr>                        Závěr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Léčba infekce  močových cest u dětí</dc:title>
  <dc:creator>Jan Janda 51031</dc:creator>
  <cp:lastModifiedBy>Jan Janda</cp:lastModifiedBy>
  <cp:revision>323</cp:revision>
  <cp:lastPrinted>2016-10-25T14:19:17Z</cp:lastPrinted>
  <dcterms:modified xsi:type="dcterms:W3CDTF">2016-12-09T14:01:40Z</dcterms:modified>
</cp:coreProperties>
</file>